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7" r:id="rId2"/>
    <p:sldId id="321" r:id="rId3"/>
    <p:sldId id="332" r:id="rId4"/>
    <p:sldId id="368" r:id="rId5"/>
    <p:sldId id="383" r:id="rId6"/>
    <p:sldId id="384" r:id="rId7"/>
    <p:sldId id="387" r:id="rId8"/>
    <p:sldId id="385" r:id="rId9"/>
    <p:sldId id="386" r:id="rId10"/>
    <p:sldId id="308" r:id="rId11"/>
  </p:sldIdLst>
  <p:sldSz cx="9144000" cy="6858000" type="screen4x3"/>
  <p:notesSz cx="7023100" cy="9309100"/>
  <p:embeddedFontLst>
    <p:embeddedFont>
      <p:font typeface="Arial Unicode MS" panose="020B0604020202020204" pitchFamily="34" charset="-128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80"/>
    <a:srgbClr val="00FF99"/>
    <a:srgbClr val="00CC00"/>
    <a:srgbClr val="FFCC66"/>
    <a:srgbClr val="FFFF99"/>
    <a:srgbClr val="CCCCFF"/>
    <a:srgbClr val="66FF99"/>
    <a:srgbClr val="CC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2" autoAdjust="0"/>
    <p:restoredTop sz="92473" autoAdjust="0"/>
  </p:normalViewPr>
  <p:slideViewPr>
    <p:cSldViewPr>
      <p:cViewPr>
        <p:scale>
          <a:sx n="100" d="100"/>
          <a:sy n="100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7E43195-FDF2-433A-8119-91C88727A466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6FE3788E-F23E-4A2E-A8DC-97772A474E62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72890204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E689BEB7-0FF3-4E90-9F9D-6E39CA7E7D22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s-GT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30" tIns="45715" rIns="91430" bIns="4571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816ED47B-0469-48C9-81F5-111E761C36E7}" type="slidenum">
              <a:rPr lang="es-GT" smtClean="0"/>
              <a:pPr/>
              <a:t>‹Nº›</a:t>
            </a:fld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7601714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6458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GT" dirty="0" smtClean="0"/>
              <a:t>Departamentos cubiertos por el programa “100 en Cultura Tributaria”: En 2014, Chiquimula,</a:t>
            </a:r>
            <a:r>
              <a:rPr lang="es-GT" baseline="0" dirty="0" smtClean="0"/>
              <a:t> El Progreso, Escuintla y Sololá. En 2015, Izabal, Jutiapa, San Marcos y Totonicapán.</a:t>
            </a:r>
          </a:p>
          <a:p>
            <a:pPr marL="228600" indent="-228600">
              <a:buAutoNum type="arabicPeriod"/>
            </a:pPr>
            <a:r>
              <a:rPr lang="es-GT" baseline="0" dirty="0" smtClean="0"/>
              <a:t>Los materiales educativos de Cultura Tributaria son editados conforme al Currículo Nacional Base (CNB) y son revisados y avalados por el Ministerio de Educación.</a:t>
            </a:r>
          </a:p>
          <a:p>
            <a:pPr marL="228600" indent="-228600">
              <a:buAutoNum type="arabicPeriod"/>
            </a:pPr>
            <a:r>
              <a:rPr lang="es-GT" baseline="0" dirty="0" smtClean="0"/>
              <a:t>El Proyecto NAF ya se está implementando en la Universidad Panamericana (Guatemala) y en la Universidad Da Vinci (Huehuetenango).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8387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GT" dirty="0" smtClean="0"/>
              <a:t>Departamentos cubiertos por el programa “100 en Cultura Tributaria”: En 2014, Chiquimula,</a:t>
            </a:r>
            <a:r>
              <a:rPr lang="es-GT" baseline="0" dirty="0" smtClean="0"/>
              <a:t> El Progreso, Escuintla y Sololá. En 2015, Izabal, Jutiapa, San Marcos y Totonicapán.</a:t>
            </a:r>
          </a:p>
          <a:p>
            <a:pPr marL="228600" indent="-228600">
              <a:buAutoNum type="arabicPeriod"/>
            </a:pPr>
            <a:r>
              <a:rPr lang="es-GT" baseline="0" dirty="0" smtClean="0"/>
              <a:t>Los materiales educativos de Cultura Tributaria son editados conforme al Currículo Nacional Base (CNB) y son revisados y avalados por el Ministerio de Educación.</a:t>
            </a:r>
          </a:p>
          <a:p>
            <a:pPr marL="228600" indent="-228600">
              <a:buAutoNum type="arabicPeriod"/>
            </a:pPr>
            <a:r>
              <a:rPr lang="es-GT" baseline="0" dirty="0" smtClean="0"/>
              <a:t>El Proyecto NAF ya se está implementando en la Universidad Panamericana (Guatemala) y en la Universidad Da Vinci (Huehuetenango).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83878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GT" dirty="0" smtClean="0"/>
              <a:t>Departamentos cubiertos por el programa “100 en Cultura Tributaria”: En 2014, Chiquimula,</a:t>
            </a:r>
            <a:r>
              <a:rPr lang="es-GT" baseline="0" dirty="0" smtClean="0"/>
              <a:t> El Progreso, Escuintla y Sololá. En 2015, Izabal, Jutiapa, San Marcos y Totonicapán.</a:t>
            </a:r>
          </a:p>
          <a:p>
            <a:pPr marL="228600" indent="-228600">
              <a:buAutoNum type="arabicPeriod"/>
            </a:pPr>
            <a:r>
              <a:rPr lang="es-GT" baseline="0" dirty="0" smtClean="0"/>
              <a:t>Los materiales educativos de Cultura Tributaria son editados conforme al Currículo Nacional Base (CNB) y son revisados y avalados por el Ministerio de Educación.</a:t>
            </a:r>
          </a:p>
          <a:p>
            <a:pPr marL="228600" indent="-228600">
              <a:buAutoNum type="arabicPeriod"/>
            </a:pPr>
            <a:r>
              <a:rPr lang="es-GT" baseline="0" dirty="0" smtClean="0"/>
              <a:t>El Proyecto NAF ya se está implementando en la Universidad Panamericana (Guatemala) y en la Universidad Da Vinci (Huehuetenango).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838782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GT" dirty="0" smtClean="0"/>
              <a:t>Departamentos cubiertos por el programa “100 en Cultura Tributaria”: En 2014, Chiquimula,</a:t>
            </a:r>
            <a:r>
              <a:rPr lang="es-GT" baseline="0" dirty="0" smtClean="0"/>
              <a:t> El Progreso, Escuintla y Sololá. En 2015, Izabal, Jutiapa, San Marcos y Totonicapán.</a:t>
            </a:r>
          </a:p>
          <a:p>
            <a:pPr marL="228600" indent="-228600">
              <a:buAutoNum type="arabicPeriod"/>
            </a:pPr>
            <a:r>
              <a:rPr lang="es-GT" baseline="0" dirty="0" smtClean="0"/>
              <a:t>Los materiales educativos de Cultura Tributaria son editados conforme al Currículo Nacional Base (CNB) y son revisados y avalados por el Ministerio de Educación.</a:t>
            </a:r>
          </a:p>
          <a:p>
            <a:pPr marL="228600" indent="-228600">
              <a:buAutoNum type="arabicPeriod"/>
            </a:pPr>
            <a:r>
              <a:rPr lang="es-GT" baseline="0" dirty="0" smtClean="0"/>
              <a:t>El Proyecto NAF ya se está implementando en la Universidad Panamericana (Guatemala) y en la Universidad Da Vinci (Huehuetenango).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838782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s-GT" dirty="0" smtClean="0"/>
              <a:t>Departamentos cubiertos por el programa “100 en Cultura Tributaria”: En 2014, Chiquimula,</a:t>
            </a:r>
            <a:r>
              <a:rPr lang="es-GT" baseline="0" dirty="0" smtClean="0"/>
              <a:t> El Progreso, Escuintla y Sololá. En 2015, Izabal, Jutiapa, San Marcos y Totonicapán.</a:t>
            </a:r>
          </a:p>
          <a:p>
            <a:pPr marL="228600" indent="-228600">
              <a:buAutoNum type="arabicPeriod"/>
            </a:pPr>
            <a:r>
              <a:rPr lang="es-GT" baseline="0" dirty="0" smtClean="0"/>
              <a:t>Los materiales educativos de Cultura Tributaria son editados conforme al Currículo Nacional Base (CNB) y son revisados y avalados por el Ministerio de Educación.</a:t>
            </a:r>
          </a:p>
          <a:p>
            <a:pPr marL="228600" indent="-228600">
              <a:buAutoNum type="arabicPeriod"/>
            </a:pPr>
            <a:r>
              <a:rPr lang="es-GT" baseline="0" dirty="0" smtClean="0"/>
              <a:t>El Proyecto NAF ya se está implementando en la Universidad Panamericana (Guatemala) y en la Universidad Da Vinci (Huehuetenango).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883878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961B1C-F3BE-40BA-8863-8BF40AFB4200}" type="datetimeFigureOut">
              <a:rPr lang="es-GT" smtClean="0"/>
              <a:pPr/>
              <a:t>23/07/2015</a:t>
            </a:fld>
            <a:endParaRPr lang="es-GT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GT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65F409-E882-4B73-A48C-0E5FB90D2E13}" type="slidenum">
              <a:rPr lang="es-GT" smtClean="0"/>
              <a:pPr/>
              <a:t>‹Nº›</a:t>
            </a:fld>
            <a:endParaRPr lang="es-G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Plantilla-01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1"/>
            <a:ext cx="9180512" cy="6885384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Banner WEB\simón-01.jpg"/>
          <p:cNvPicPr>
            <a:picLocks noChangeAspect="1" noChangeArrowheads="1"/>
          </p:cNvPicPr>
          <p:nvPr/>
        </p:nvPicPr>
        <p:blipFill>
          <a:blip r:embed="rId2" cstate="print"/>
          <a:srcRect t="4124" r="1963" b="10088"/>
          <a:stretch>
            <a:fillRect/>
          </a:stretch>
        </p:blipFill>
        <p:spPr bwMode="auto">
          <a:xfrm>
            <a:off x="0" y="-90314"/>
            <a:ext cx="9180512" cy="5445224"/>
          </a:xfrm>
          <a:prstGeom prst="rect">
            <a:avLst/>
          </a:prstGeom>
          <a:noFill/>
        </p:spPr>
      </p:pic>
      <p:sp>
        <p:nvSpPr>
          <p:cNvPr id="5" name="3 Título"/>
          <p:cNvSpPr txBox="1">
            <a:spLocks/>
          </p:cNvSpPr>
          <p:nvPr/>
        </p:nvSpPr>
        <p:spPr>
          <a:xfrm>
            <a:off x="395536" y="404664"/>
            <a:ext cx="2952328" cy="122413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GT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uLnTx/>
                <a:uFillTx/>
                <a:ea typeface="+mj-ea"/>
                <a:cs typeface="+mj-cs"/>
              </a:rPr>
              <a:t>CULTURA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3200" b="1" dirty="0" smtClean="0">
                <a:solidFill>
                  <a:schemeClr val="accent1">
                    <a:lumMod val="75000"/>
                  </a:schemeClr>
                </a:solidFill>
                <a:ea typeface="+mj-ea"/>
                <a:cs typeface="+mj-cs"/>
              </a:rPr>
              <a:t>TRIBUTARIA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470351" y="3645024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s-G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ACTIVACIONES ESCOLARES:</a:t>
            </a:r>
          </a:p>
          <a:p>
            <a:pPr lvl="0" algn="ctr">
              <a:spcBef>
                <a:spcPct val="0"/>
              </a:spcBef>
              <a:defRPr/>
            </a:pPr>
            <a:r>
              <a:rPr lang="es-GT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Una modalidad de educación no formal</a:t>
            </a:r>
            <a:endParaRPr lang="es-GT" sz="3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913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Título"/>
          <p:cNvSpPr txBox="1">
            <a:spLocks/>
          </p:cNvSpPr>
          <p:nvPr/>
        </p:nvSpPr>
        <p:spPr>
          <a:xfrm>
            <a:off x="1043608" y="2030983"/>
            <a:ext cx="4032448" cy="893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GT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¡GRACIAS!</a:t>
            </a:r>
            <a:endParaRPr kumimoji="0" lang="es-GT" sz="3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2" name="Picture 4" descr="F:\Banner WEB\Ta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159103"/>
            <a:ext cx="5400600" cy="4698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37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 txBox="1">
            <a:spLocks/>
          </p:cNvSpPr>
          <p:nvPr/>
        </p:nvSpPr>
        <p:spPr>
          <a:xfrm>
            <a:off x="683568" y="2636912"/>
            <a:ext cx="7772400" cy="89396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GT" sz="3200" b="1" i="0" u="none" strike="noStrike" kern="1200" normalizeH="0" baseline="0" noProof="0" dirty="0">
              <a:ln w="0"/>
              <a:solidFill>
                <a:srgbClr val="004C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36104"/>
          </a:xfrm>
        </p:spPr>
        <p:txBody>
          <a:bodyPr/>
          <a:lstStyle/>
          <a:p>
            <a:pPr algn="l"/>
            <a:r>
              <a:rPr lang="es-GT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 lema</a:t>
            </a:r>
            <a:endParaRPr lang="es-GT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012" y="2450873"/>
            <a:ext cx="7145512" cy="2160000"/>
          </a:xfrm>
        </p:spPr>
      </p:pic>
    </p:spTree>
    <p:extLst>
      <p:ext uri="{BB962C8B-B14F-4D97-AF65-F5344CB8AC3E}">
        <p14:creationId xmlns:p14="http://schemas.microsoft.com/office/powerpoint/2010/main" val="490031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51 Grupo"/>
          <p:cNvGrpSpPr/>
          <p:nvPr/>
        </p:nvGrpSpPr>
        <p:grpSpPr>
          <a:xfrm>
            <a:off x="1636667" y="4424275"/>
            <a:ext cx="1364232" cy="1266349"/>
            <a:chOff x="1636667" y="4424275"/>
            <a:chExt cx="1364232" cy="1266349"/>
          </a:xfrm>
        </p:grpSpPr>
        <p:sp>
          <p:nvSpPr>
            <p:cNvPr id="13" name="12 Forma libre"/>
            <p:cNvSpPr/>
            <p:nvPr/>
          </p:nvSpPr>
          <p:spPr>
            <a:xfrm>
              <a:off x="2204851" y="4424275"/>
              <a:ext cx="91440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5" name="44 Grupo"/>
            <p:cNvGrpSpPr/>
            <p:nvPr/>
          </p:nvGrpSpPr>
          <p:grpSpPr>
            <a:xfrm>
              <a:off x="1636667" y="4781363"/>
              <a:ext cx="1364232" cy="909261"/>
              <a:chOff x="1636667" y="4781363"/>
              <a:chExt cx="1364232" cy="909261"/>
            </a:xfrm>
          </p:grpSpPr>
          <p:sp>
            <p:nvSpPr>
              <p:cNvPr id="22" name="21 Rectángulo redondeado"/>
              <p:cNvSpPr/>
              <p:nvPr/>
            </p:nvSpPr>
            <p:spPr>
              <a:xfrm>
                <a:off x="1636667" y="4781363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3" name="22 Forma libre"/>
              <p:cNvSpPr/>
              <p:nvPr/>
            </p:nvSpPr>
            <p:spPr>
              <a:xfrm>
                <a:off x="1773090" y="4910965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Comunicación</a:t>
                </a:r>
                <a:endParaRPr lang="es-GT" sz="1300" b="1" kern="1200" dirty="0"/>
              </a:p>
            </p:txBody>
          </p:sp>
        </p:grpSp>
      </p:grpSp>
      <p:grpSp>
        <p:nvGrpSpPr>
          <p:cNvPr id="53" name="52 Grupo"/>
          <p:cNvGrpSpPr/>
          <p:nvPr/>
        </p:nvGrpSpPr>
        <p:grpSpPr>
          <a:xfrm>
            <a:off x="3137323" y="4424275"/>
            <a:ext cx="1364232" cy="1266349"/>
            <a:chOff x="3137323" y="4424275"/>
            <a:chExt cx="1364232" cy="1266349"/>
          </a:xfrm>
        </p:grpSpPr>
        <p:sp>
          <p:nvSpPr>
            <p:cNvPr id="11" name="10 Forma libre"/>
            <p:cNvSpPr/>
            <p:nvPr/>
          </p:nvSpPr>
          <p:spPr>
            <a:xfrm>
              <a:off x="3705508" y="4424275"/>
              <a:ext cx="91440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6" name="45 Grupo"/>
            <p:cNvGrpSpPr/>
            <p:nvPr/>
          </p:nvGrpSpPr>
          <p:grpSpPr>
            <a:xfrm>
              <a:off x="3137323" y="4781363"/>
              <a:ext cx="1364232" cy="909261"/>
              <a:chOff x="3137323" y="4781363"/>
              <a:chExt cx="1364232" cy="909261"/>
            </a:xfrm>
          </p:grpSpPr>
          <p:sp>
            <p:nvSpPr>
              <p:cNvPr id="26" name="25 Rectángulo redondeado"/>
              <p:cNvSpPr/>
              <p:nvPr/>
            </p:nvSpPr>
            <p:spPr>
              <a:xfrm>
                <a:off x="3137323" y="4781363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7" name="26 Forma libre"/>
              <p:cNvSpPr/>
              <p:nvPr/>
            </p:nvSpPr>
            <p:spPr>
              <a:xfrm>
                <a:off x="3273746" y="4910965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Atención al contribuyente</a:t>
                </a:r>
                <a:endParaRPr lang="es-GT" sz="1300" b="1" kern="1200" dirty="0"/>
              </a:p>
            </p:txBody>
          </p:sp>
        </p:grpSp>
      </p:grpSp>
      <p:grpSp>
        <p:nvGrpSpPr>
          <p:cNvPr id="57" name="56 Grupo"/>
          <p:cNvGrpSpPr/>
          <p:nvPr/>
        </p:nvGrpSpPr>
        <p:grpSpPr>
          <a:xfrm>
            <a:off x="4637979" y="4424275"/>
            <a:ext cx="1364232" cy="1266349"/>
            <a:chOff x="4637979" y="4424275"/>
            <a:chExt cx="1364232" cy="1266349"/>
          </a:xfrm>
        </p:grpSpPr>
        <p:sp>
          <p:nvSpPr>
            <p:cNvPr id="8" name="7 Forma libre"/>
            <p:cNvSpPr/>
            <p:nvPr/>
          </p:nvSpPr>
          <p:spPr>
            <a:xfrm>
              <a:off x="5206164" y="4424275"/>
              <a:ext cx="91440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7" name="46 Grupo"/>
            <p:cNvGrpSpPr/>
            <p:nvPr/>
          </p:nvGrpSpPr>
          <p:grpSpPr>
            <a:xfrm>
              <a:off x="4637979" y="4781363"/>
              <a:ext cx="1364232" cy="909261"/>
              <a:chOff x="4637979" y="4781363"/>
              <a:chExt cx="1364232" cy="909261"/>
            </a:xfrm>
          </p:grpSpPr>
          <p:sp>
            <p:nvSpPr>
              <p:cNvPr id="32" name="31 Rectángulo redondeado"/>
              <p:cNvSpPr/>
              <p:nvPr/>
            </p:nvSpPr>
            <p:spPr>
              <a:xfrm>
                <a:off x="4637979" y="4781363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32 Forma libre"/>
              <p:cNvSpPr/>
              <p:nvPr/>
            </p:nvSpPr>
            <p:spPr>
              <a:xfrm>
                <a:off x="4774402" y="4910965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Fiscalización</a:t>
                </a:r>
                <a:endParaRPr lang="es-GT" sz="1300" b="1" kern="1200" dirty="0"/>
              </a:p>
            </p:txBody>
          </p:sp>
        </p:grpSp>
      </p:grpSp>
      <p:grpSp>
        <p:nvGrpSpPr>
          <p:cNvPr id="58" name="57 Grupo"/>
          <p:cNvGrpSpPr/>
          <p:nvPr/>
        </p:nvGrpSpPr>
        <p:grpSpPr>
          <a:xfrm>
            <a:off x="6138635" y="4424275"/>
            <a:ext cx="1364233" cy="1266349"/>
            <a:chOff x="6138635" y="4424275"/>
            <a:chExt cx="1364233" cy="1266349"/>
          </a:xfrm>
        </p:grpSpPr>
        <p:sp>
          <p:nvSpPr>
            <p:cNvPr id="6" name="5 Forma libre"/>
            <p:cNvSpPr/>
            <p:nvPr/>
          </p:nvSpPr>
          <p:spPr>
            <a:xfrm>
              <a:off x="6706820" y="4424275"/>
              <a:ext cx="91440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8" name="47 Grupo"/>
            <p:cNvGrpSpPr/>
            <p:nvPr/>
          </p:nvGrpSpPr>
          <p:grpSpPr>
            <a:xfrm>
              <a:off x="6138635" y="4781363"/>
              <a:ext cx="1364233" cy="909261"/>
              <a:chOff x="6138635" y="4781363"/>
              <a:chExt cx="1364233" cy="909261"/>
            </a:xfrm>
          </p:grpSpPr>
          <p:sp>
            <p:nvSpPr>
              <p:cNvPr id="36" name="35 Rectángulo redondeado"/>
              <p:cNvSpPr/>
              <p:nvPr/>
            </p:nvSpPr>
            <p:spPr>
              <a:xfrm>
                <a:off x="6138635" y="4781363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7" name="36 Forma libre"/>
              <p:cNvSpPr/>
              <p:nvPr/>
            </p:nvSpPr>
            <p:spPr>
              <a:xfrm>
                <a:off x="6275059" y="4910965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rgbClr val="FFFF00">
                  <a:alpha val="90000"/>
                </a:srgb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Cultura Tributaria</a:t>
                </a:r>
                <a:endParaRPr lang="es-GT" sz="1300" b="1" kern="1200" dirty="0"/>
              </a:p>
            </p:txBody>
          </p:sp>
        </p:grpSp>
      </p:grpSp>
      <p:grpSp>
        <p:nvGrpSpPr>
          <p:cNvPr id="50" name="49 Grupo"/>
          <p:cNvGrpSpPr/>
          <p:nvPr/>
        </p:nvGrpSpPr>
        <p:grpSpPr>
          <a:xfrm>
            <a:off x="1636667" y="3287527"/>
            <a:ext cx="1364232" cy="1266350"/>
            <a:chOff x="1636667" y="3287527"/>
            <a:chExt cx="1364232" cy="1266350"/>
          </a:xfrm>
        </p:grpSpPr>
        <p:sp>
          <p:nvSpPr>
            <p:cNvPr id="14" name="13 Forma libre"/>
            <p:cNvSpPr/>
            <p:nvPr/>
          </p:nvSpPr>
          <p:spPr>
            <a:xfrm>
              <a:off x="2250571" y="3287527"/>
              <a:ext cx="750328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50328" y="0"/>
                  </a:moveTo>
                  <a:lnTo>
                    <a:pt x="750328" y="243345"/>
                  </a:lnTo>
                  <a:lnTo>
                    <a:pt x="0" y="243345"/>
                  </a:lnTo>
                  <a:lnTo>
                    <a:pt x="0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1" name="40 Grupo"/>
            <p:cNvGrpSpPr/>
            <p:nvPr/>
          </p:nvGrpSpPr>
          <p:grpSpPr>
            <a:xfrm>
              <a:off x="1636667" y="3644615"/>
              <a:ext cx="1364232" cy="909262"/>
              <a:chOff x="1636667" y="3644615"/>
              <a:chExt cx="1364232" cy="909262"/>
            </a:xfrm>
          </p:grpSpPr>
          <p:sp>
            <p:nvSpPr>
              <p:cNvPr id="20" name="19 Rectángulo redondeado"/>
              <p:cNvSpPr/>
              <p:nvPr/>
            </p:nvSpPr>
            <p:spPr>
              <a:xfrm>
                <a:off x="1636667" y="3644615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20 Forma libre"/>
              <p:cNvSpPr/>
              <p:nvPr/>
            </p:nvSpPr>
            <p:spPr>
              <a:xfrm>
                <a:off x="1773090" y="3774218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  <a:alpha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Información/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Orientación</a:t>
                </a:r>
                <a:endParaRPr lang="es-GT" sz="1300" b="1" kern="1200" dirty="0"/>
              </a:p>
            </p:txBody>
          </p:sp>
        </p:grpSp>
      </p:grpSp>
      <p:grpSp>
        <p:nvGrpSpPr>
          <p:cNvPr id="51" name="50 Grupo"/>
          <p:cNvGrpSpPr/>
          <p:nvPr/>
        </p:nvGrpSpPr>
        <p:grpSpPr>
          <a:xfrm>
            <a:off x="3000900" y="3287527"/>
            <a:ext cx="1500655" cy="1266350"/>
            <a:chOff x="3000900" y="3287527"/>
            <a:chExt cx="1500655" cy="1266350"/>
          </a:xfrm>
        </p:grpSpPr>
        <p:sp>
          <p:nvSpPr>
            <p:cNvPr id="12" name="11 Forma libre"/>
            <p:cNvSpPr/>
            <p:nvPr/>
          </p:nvSpPr>
          <p:spPr>
            <a:xfrm>
              <a:off x="3000900" y="3287527"/>
              <a:ext cx="750328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3345"/>
                  </a:lnTo>
                  <a:lnTo>
                    <a:pt x="750328" y="243345"/>
                  </a:lnTo>
                  <a:lnTo>
                    <a:pt x="750328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2" name="41 Grupo"/>
            <p:cNvGrpSpPr/>
            <p:nvPr/>
          </p:nvGrpSpPr>
          <p:grpSpPr>
            <a:xfrm>
              <a:off x="3137323" y="3644615"/>
              <a:ext cx="1364232" cy="909262"/>
              <a:chOff x="3137323" y="3644615"/>
              <a:chExt cx="1364232" cy="909262"/>
            </a:xfrm>
          </p:grpSpPr>
          <p:sp>
            <p:nvSpPr>
              <p:cNvPr id="24" name="23 Rectángulo redondeado"/>
              <p:cNvSpPr/>
              <p:nvPr/>
            </p:nvSpPr>
            <p:spPr>
              <a:xfrm>
                <a:off x="3137323" y="3644615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5" name="24 Forma libre"/>
              <p:cNvSpPr/>
              <p:nvPr/>
            </p:nvSpPr>
            <p:spPr>
              <a:xfrm>
                <a:off x="3273746" y="3774218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  <a:alpha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Facilitación/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Acceso a servicios</a:t>
                </a:r>
                <a:endParaRPr lang="es-GT" sz="1300" b="1" kern="1200" dirty="0"/>
              </a:p>
            </p:txBody>
          </p:sp>
        </p:grpSp>
      </p:grpSp>
      <p:grpSp>
        <p:nvGrpSpPr>
          <p:cNvPr id="55" name="54 Grupo"/>
          <p:cNvGrpSpPr/>
          <p:nvPr/>
        </p:nvGrpSpPr>
        <p:grpSpPr>
          <a:xfrm>
            <a:off x="4637979" y="3287527"/>
            <a:ext cx="1364233" cy="1266350"/>
            <a:chOff x="4637979" y="3287527"/>
            <a:chExt cx="1364233" cy="1266350"/>
          </a:xfrm>
        </p:grpSpPr>
        <p:sp>
          <p:nvSpPr>
            <p:cNvPr id="9" name="8 Forma libre"/>
            <p:cNvSpPr/>
            <p:nvPr/>
          </p:nvSpPr>
          <p:spPr>
            <a:xfrm>
              <a:off x="5251884" y="3287527"/>
              <a:ext cx="750328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750328" y="0"/>
                  </a:moveTo>
                  <a:lnTo>
                    <a:pt x="750328" y="243345"/>
                  </a:lnTo>
                  <a:lnTo>
                    <a:pt x="0" y="243345"/>
                  </a:lnTo>
                  <a:lnTo>
                    <a:pt x="0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3" name="42 Grupo"/>
            <p:cNvGrpSpPr/>
            <p:nvPr/>
          </p:nvGrpSpPr>
          <p:grpSpPr>
            <a:xfrm>
              <a:off x="4637979" y="3644615"/>
              <a:ext cx="1364232" cy="909262"/>
              <a:chOff x="4637979" y="3644615"/>
              <a:chExt cx="1364232" cy="909262"/>
            </a:xfrm>
          </p:grpSpPr>
          <p:sp>
            <p:nvSpPr>
              <p:cNvPr id="30" name="29 Rectángulo redondeado"/>
              <p:cNvSpPr/>
              <p:nvPr/>
            </p:nvSpPr>
            <p:spPr>
              <a:xfrm>
                <a:off x="4637979" y="3644615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30 Forma libre"/>
              <p:cNvSpPr/>
              <p:nvPr/>
            </p:nvSpPr>
            <p:spPr>
              <a:xfrm>
                <a:off x="4774402" y="3774218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  <a:alpha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Coerción/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Disuasión</a:t>
                </a:r>
                <a:endParaRPr lang="es-GT" sz="1300" b="1" kern="1200" dirty="0"/>
              </a:p>
            </p:txBody>
          </p:sp>
        </p:grpSp>
      </p:grpSp>
      <p:grpSp>
        <p:nvGrpSpPr>
          <p:cNvPr id="56" name="55 Grupo"/>
          <p:cNvGrpSpPr/>
          <p:nvPr/>
        </p:nvGrpSpPr>
        <p:grpSpPr>
          <a:xfrm>
            <a:off x="6002212" y="3287527"/>
            <a:ext cx="1500656" cy="1266350"/>
            <a:chOff x="6002212" y="3287527"/>
            <a:chExt cx="1500656" cy="1266350"/>
          </a:xfrm>
        </p:grpSpPr>
        <p:sp>
          <p:nvSpPr>
            <p:cNvPr id="7" name="6 Forma libre"/>
            <p:cNvSpPr/>
            <p:nvPr/>
          </p:nvSpPr>
          <p:spPr>
            <a:xfrm>
              <a:off x="6002212" y="3287527"/>
              <a:ext cx="750328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3345"/>
                  </a:lnTo>
                  <a:lnTo>
                    <a:pt x="750328" y="243345"/>
                  </a:lnTo>
                  <a:lnTo>
                    <a:pt x="750328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4" name="43 Grupo"/>
            <p:cNvGrpSpPr/>
            <p:nvPr/>
          </p:nvGrpSpPr>
          <p:grpSpPr>
            <a:xfrm>
              <a:off x="6138635" y="3644615"/>
              <a:ext cx="1364233" cy="909262"/>
              <a:chOff x="6138635" y="3644615"/>
              <a:chExt cx="1364233" cy="909262"/>
            </a:xfrm>
          </p:grpSpPr>
          <p:sp>
            <p:nvSpPr>
              <p:cNvPr id="34" name="33 Rectángulo redondeado"/>
              <p:cNvSpPr/>
              <p:nvPr/>
            </p:nvSpPr>
            <p:spPr>
              <a:xfrm>
                <a:off x="6138635" y="3644615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6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6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34 Forma libre"/>
              <p:cNvSpPr/>
              <p:nvPr/>
            </p:nvSpPr>
            <p:spPr>
              <a:xfrm>
                <a:off x="6275059" y="3774218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rgbClr val="FFFF00">
                  <a:alpha val="90000"/>
                </a:srgb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6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Persuasión/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Concienciación</a:t>
                </a:r>
                <a:endParaRPr lang="es-GT" sz="1300" b="1" kern="1200" dirty="0"/>
              </a:p>
            </p:txBody>
          </p:sp>
        </p:grpSp>
      </p:grpSp>
      <p:grpSp>
        <p:nvGrpSpPr>
          <p:cNvPr id="49" name="48 Grupo"/>
          <p:cNvGrpSpPr/>
          <p:nvPr/>
        </p:nvGrpSpPr>
        <p:grpSpPr>
          <a:xfrm>
            <a:off x="2386995" y="2150780"/>
            <a:ext cx="2114561" cy="1266349"/>
            <a:chOff x="2386995" y="2150780"/>
            <a:chExt cx="2114561" cy="1266349"/>
          </a:xfrm>
        </p:grpSpPr>
        <p:sp>
          <p:nvSpPr>
            <p:cNvPr id="15" name="14 Forma libre"/>
            <p:cNvSpPr/>
            <p:nvPr/>
          </p:nvSpPr>
          <p:spPr>
            <a:xfrm>
              <a:off x="3000900" y="2150780"/>
              <a:ext cx="1500656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1500656" y="0"/>
                  </a:moveTo>
                  <a:lnTo>
                    <a:pt x="1500656" y="243345"/>
                  </a:lnTo>
                  <a:lnTo>
                    <a:pt x="0" y="243345"/>
                  </a:lnTo>
                  <a:lnTo>
                    <a:pt x="0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39" name="38 Grupo"/>
            <p:cNvGrpSpPr/>
            <p:nvPr/>
          </p:nvGrpSpPr>
          <p:grpSpPr>
            <a:xfrm>
              <a:off x="2386995" y="2507868"/>
              <a:ext cx="1364232" cy="909261"/>
              <a:chOff x="2386995" y="2507868"/>
              <a:chExt cx="1364232" cy="909261"/>
            </a:xfrm>
          </p:grpSpPr>
          <p:sp>
            <p:nvSpPr>
              <p:cNvPr id="18" name="17 Rectángulo redondeado"/>
              <p:cNvSpPr/>
              <p:nvPr/>
            </p:nvSpPr>
            <p:spPr>
              <a:xfrm>
                <a:off x="2386995" y="2507868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18 Forma libre"/>
              <p:cNvSpPr/>
              <p:nvPr/>
            </p:nvSpPr>
            <p:spPr>
              <a:xfrm>
                <a:off x="2523418" y="2637470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Viabilidad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de tributar</a:t>
                </a:r>
                <a:endParaRPr lang="es-GT" sz="1300" b="1" kern="1200" dirty="0"/>
              </a:p>
            </p:txBody>
          </p:sp>
        </p:grpSp>
      </p:grpSp>
      <p:grpSp>
        <p:nvGrpSpPr>
          <p:cNvPr id="54" name="53 Grupo"/>
          <p:cNvGrpSpPr/>
          <p:nvPr/>
        </p:nvGrpSpPr>
        <p:grpSpPr>
          <a:xfrm>
            <a:off x="4511504" y="2150780"/>
            <a:ext cx="2241036" cy="1266349"/>
            <a:chOff x="4511504" y="2150780"/>
            <a:chExt cx="2241036" cy="1266349"/>
          </a:xfrm>
        </p:grpSpPr>
        <p:sp>
          <p:nvSpPr>
            <p:cNvPr id="10" name="9 Forma libre"/>
            <p:cNvSpPr/>
            <p:nvPr/>
          </p:nvSpPr>
          <p:spPr>
            <a:xfrm>
              <a:off x="4511504" y="2150780"/>
              <a:ext cx="1500656" cy="35708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3345"/>
                  </a:lnTo>
                  <a:lnTo>
                    <a:pt x="1500656" y="243345"/>
                  </a:lnTo>
                  <a:lnTo>
                    <a:pt x="1500656" y="357087"/>
                  </a:lnTo>
                </a:path>
              </a:pathLst>
            </a:custGeom>
            <a:noFill/>
            <a:scene3d>
              <a:camera prst="orthographicFront"/>
              <a:lightRig rig="threePt" dir="t">
                <a:rot lat="0" lon="0" rev="7500000"/>
              </a:lightRig>
            </a:scene3d>
            <a:sp3d z="-40000" prstMaterial="matte"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40" name="39 Grupo"/>
            <p:cNvGrpSpPr/>
            <p:nvPr/>
          </p:nvGrpSpPr>
          <p:grpSpPr>
            <a:xfrm>
              <a:off x="5388307" y="2507868"/>
              <a:ext cx="1364233" cy="909261"/>
              <a:chOff x="5388307" y="2507868"/>
              <a:chExt cx="1364233" cy="909261"/>
            </a:xfrm>
          </p:grpSpPr>
          <p:sp>
            <p:nvSpPr>
              <p:cNvPr id="28" name="27 Rectángulo redondeado"/>
              <p:cNvSpPr/>
              <p:nvPr/>
            </p:nvSpPr>
            <p:spPr>
              <a:xfrm>
                <a:off x="5388307" y="2507868"/>
                <a:ext cx="1227809" cy="779659"/>
              </a:xfrm>
              <a:prstGeom prst="roundRect">
                <a:avLst>
                  <a:gd name="adj" fmla="val 10000"/>
                </a:avLst>
              </a:prstGeom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28 Forma libre"/>
              <p:cNvSpPr/>
              <p:nvPr/>
            </p:nvSpPr>
            <p:spPr>
              <a:xfrm>
                <a:off x="5524731" y="2637470"/>
                <a:ext cx="1227809" cy="779659"/>
              </a:xfrm>
              <a:custGeom>
                <a:avLst/>
                <a:gdLst>
                  <a:gd name="connsiteX0" fmla="*/ 0 w 1227809"/>
                  <a:gd name="connsiteY0" fmla="*/ 77966 h 779659"/>
                  <a:gd name="connsiteX1" fmla="*/ 77966 w 1227809"/>
                  <a:gd name="connsiteY1" fmla="*/ 0 h 779659"/>
                  <a:gd name="connsiteX2" fmla="*/ 1149843 w 1227809"/>
                  <a:gd name="connsiteY2" fmla="*/ 0 h 779659"/>
                  <a:gd name="connsiteX3" fmla="*/ 1227809 w 1227809"/>
                  <a:gd name="connsiteY3" fmla="*/ 77966 h 779659"/>
                  <a:gd name="connsiteX4" fmla="*/ 1227809 w 1227809"/>
                  <a:gd name="connsiteY4" fmla="*/ 701693 h 779659"/>
                  <a:gd name="connsiteX5" fmla="*/ 1149843 w 1227809"/>
                  <a:gd name="connsiteY5" fmla="*/ 779659 h 779659"/>
                  <a:gd name="connsiteX6" fmla="*/ 77966 w 1227809"/>
                  <a:gd name="connsiteY6" fmla="*/ 779659 h 779659"/>
                  <a:gd name="connsiteX7" fmla="*/ 0 w 1227809"/>
                  <a:gd name="connsiteY7" fmla="*/ 701693 h 779659"/>
                  <a:gd name="connsiteX8" fmla="*/ 0 w 1227809"/>
                  <a:gd name="connsiteY8" fmla="*/ 77966 h 779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27809" h="779659">
                    <a:moveTo>
                      <a:pt x="0" y="77966"/>
                    </a:moveTo>
                    <a:cubicBezTo>
                      <a:pt x="0" y="34907"/>
                      <a:pt x="34907" y="0"/>
                      <a:pt x="77966" y="0"/>
                    </a:cubicBezTo>
                    <a:lnTo>
                      <a:pt x="1149843" y="0"/>
                    </a:lnTo>
                    <a:cubicBezTo>
                      <a:pt x="1192902" y="0"/>
                      <a:pt x="1227809" y="34907"/>
                      <a:pt x="1227809" y="77966"/>
                    </a:cubicBezTo>
                    <a:lnTo>
                      <a:pt x="1227809" y="701693"/>
                    </a:lnTo>
                    <a:cubicBezTo>
                      <a:pt x="1227809" y="744752"/>
                      <a:pt x="1192902" y="779659"/>
                      <a:pt x="1149843" y="779659"/>
                    </a:cubicBezTo>
                    <a:lnTo>
                      <a:pt x="77966" y="779659"/>
                    </a:lnTo>
                    <a:cubicBezTo>
                      <a:pt x="34907" y="779659"/>
                      <a:pt x="0" y="744752"/>
                      <a:pt x="0" y="701693"/>
                    </a:cubicBezTo>
                    <a:lnTo>
                      <a:pt x="0" y="77966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  <a:alpha val="90000"/>
                </a:schemeClr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25400" h="36350" prst="relaxedInset"/>
                <a:contourClr>
                  <a:schemeClr val="bg1"/>
                </a:contourClr>
              </a:sp3d>
            </p:spPr>
            <p:style>
              <a:lnRef idx="1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72365" tIns="72365" rIns="72365" bIns="72365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Disposición</a:t>
                </a:r>
              </a:p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GT" sz="1300" b="1" kern="1200" dirty="0" smtClean="0"/>
                  <a:t>a tributar</a:t>
                </a:r>
                <a:endParaRPr lang="es-GT" sz="1300" b="1" kern="1200" dirty="0"/>
              </a:p>
            </p:txBody>
          </p:sp>
        </p:grpSp>
      </p:grpSp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4968" y="692696"/>
            <a:ext cx="8229600" cy="720080"/>
          </a:xfrm>
        </p:spPr>
        <p:txBody>
          <a:bodyPr/>
          <a:lstStyle/>
          <a:p>
            <a:pPr algn="l"/>
            <a:r>
              <a:rPr lang="es-GT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 papel</a:t>
            </a:r>
            <a:endParaRPr lang="es-GT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8" name="37 Grupo"/>
          <p:cNvGrpSpPr/>
          <p:nvPr/>
        </p:nvGrpSpPr>
        <p:grpSpPr>
          <a:xfrm>
            <a:off x="3887651" y="1340768"/>
            <a:ext cx="1364232" cy="909261"/>
            <a:chOff x="3887651" y="1371121"/>
            <a:chExt cx="1364232" cy="909261"/>
          </a:xfrm>
        </p:grpSpPr>
        <p:sp>
          <p:nvSpPr>
            <p:cNvPr id="16" name="15 Rectángulo redondeado"/>
            <p:cNvSpPr/>
            <p:nvPr/>
          </p:nvSpPr>
          <p:spPr>
            <a:xfrm>
              <a:off x="3887651" y="1371121"/>
              <a:ext cx="1227809" cy="779659"/>
            </a:xfrm>
            <a:prstGeom prst="roundRect">
              <a:avLst>
                <a:gd name="adj" fmla="val 1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Forma libre"/>
            <p:cNvSpPr/>
            <p:nvPr/>
          </p:nvSpPr>
          <p:spPr>
            <a:xfrm>
              <a:off x="4024074" y="1500723"/>
              <a:ext cx="1227809" cy="779659"/>
            </a:xfrm>
            <a:custGeom>
              <a:avLst/>
              <a:gdLst>
                <a:gd name="connsiteX0" fmla="*/ 0 w 1227809"/>
                <a:gd name="connsiteY0" fmla="*/ 77966 h 779659"/>
                <a:gd name="connsiteX1" fmla="*/ 77966 w 1227809"/>
                <a:gd name="connsiteY1" fmla="*/ 0 h 779659"/>
                <a:gd name="connsiteX2" fmla="*/ 1149843 w 1227809"/>
                <a:gd name="connsiteY2" fmla="*/ 0 h 779659"/>
                <a:gd name="connsiteX3" fmla="*/ 1227809 w 1227809"/>
                <a:gd name="connsiteY3" fmla="*/ 77966 h 779659"/>
                <a:gd name="connsiteX4" fmla="*/ 1227809 w 1227809"/>
                <a:gd name="connsiteY4" fmla="*/ 701693 h 779659"/>
                <a:gd name="connsiteX5" fmla="*/ 1149843 w 1227809"/>
                <a:gd name="connsiteY5" fmla="*/ 779659 h 779659"/>
                <a:gd name="connsiteX6" fmla="*/ 77966 w 1227809"/>
                <a:gd name="connsiteY6" fmla="*/ 779659 h 779659"/>
                <a:gd name="connsiteX7" fmla="*/ 0 w 1227809"/>
                <a:gd name="connsiteY7" fmla="*/ 701693 h 779659"/>
                <a:gd name="connsiteX8" fmla="*/ 0 w 1227809"/>
                <a:gd name="connsiteY8" fmla="*/ 77966 h 779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7809" h="779659">
                  <a:moveTo>
                    <a:pt x="0" y="77966"/>
                  </a:moveTo>
                  <a:cubicBezTo>
                    <a:pt x="0" y="34907"/>
                    <a:pt x="34907" y="0"/>
                    <a:pt x="77966" y="0"/>
                  </a:cubicBezTo>
                  <a:lnTo>
                    <a:pt x="1149843" y="0"/>
                  </a:lnTo>
                  <a:cubicBezTo>
                    <a:pt x="1192902" y="0"/>
                    <a:pt x="1227809" y="34907"/>
                    <a:pt x="1227809" y="77966"/>
                  </a:cubicBezTo>
                  <a:lnTo>
                    <a:pt x="1227809" y="701693"/>
                  </a:lnTo>
                  <a:cubicBezTo>
                    <a:pt x="1227809" y="744752"/>
                    <a:pt x="1192902" y="779659"/>
                    <a:pt x="1149843" y="779659"/>
                  </a:cubicBezTo>
                  <a:lnTo>
                    <a:pt x="77966" y="779659"/>
                  </a:lnTo>
                  <a:cubicBezTo>
                    <a:pt x="34907" y="779659"/>
                    <a:pt x="0" y="744752"/>
                    <a:pt x="0" y="701693"/>
                  </a:cubicBezTo>
                  <a:lnTo>
                    <a:pt x="0" y="77966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90000"/>
              </a:schemeClr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25400" h="36350" prst="relaxedInset"/>
              <a:contourClr>
                <a:schemeClr val="bg1"/>
              </a:contourClr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65" tIns="72365" rIns="72365" bIns="72365" numCol="1" spcCol="1270" anchor="ctr" anchorCtr="0">
              <a:noAutofit/>
            </a:bodyPr>
            <a:lstStyle/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300" b="1" kern="1200" dirty="0" smtClean="0"/>
                <a:t>Cumplimiento</a:t>
              </a:r>
            </a:p>
            <a:p>
              <a:pPr lvl="0"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300" b="1" kern="1200" dirty="0" smtClean="0"/>
                <a:t>tributario</a:t>
              </a:r>
              <a:endParaRPr lang="es-GT" sz="13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7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56 Grupo"/>
          <p:cNvGrpSpPr/>
          <p:nvPr/>
        </p:nvGrpSpPr>
        <p:grpSpPr>
          <a:xfrm>
            <a:off x="4045168" y="2318519"/>
            <a:ext cx="1370662" cy="3807395"/>
            <a:chOff x="4045168" y="2318519"/>
            <a:chExt cx="1370662" cy="3807395"/>
          </a:xfrm>
        </p:grpSpPr>
        <p:sp>
          <p:nvSpPr>
            <p:cNvPr id="41" name="40 Forma libre"/>
            <p:cNvSpPr/>
            <p:nvPr/>
          </p:nvSpPr>
          <p:spPr>
            <a:xfrm>
              <a:off x="4045168" y="2318519"/>
              <a:ext cx="152295" cy="34266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426655"/>
                  </a:lnTo>
                  <a:lnTo>
                    <a:pt x="152295" y="3426655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41 Forma libre"/>
            <p:cNvSpPr/>
            <p:nvPr/>
          </p:nvSpPr>
          <p:spPr>
            <a:xfrm>
              <a:off x="4197464" y="5364435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rgbClr val="CCFFCC">
                <a:alpha val="9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5518820"/>
                <a:satOff val="22117"/>
                <a:lumOff val="4793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Radio/TV</a:t>
              </a:r>
              <a:endParaRPr lang="es-GT" sz="1000" b="1" kern="1200" dirty="0"/>
            </a:p>
          </p:txBody>
        </p:sp>
      </p:grpSp>
      <p:grpSp>
        <p:nvGrpSpPr>
          <p:cNvPr id="56" name="55 Grupo"/>
          <p:cNvGrpSpPr/>
          <p:nvPr/>
        </p:nvGrpSpPr>
        <p:grpSpPr>
          <a:xfrm>
            <a:off x="4045168" y="2318519"/>
            <a:ext cx="1370662" cy="2855546"/>
            <a:chOff x="4045168" y="2318519"/>
            <a:chExt cx="1370662" cy="2855546"/>
          </a:xfrm>
        </p:grpSpPr>
        <p:sp>
          <p:nvSpPr>
            <p:cNvPr id="39" name="38 Forma libre"/>
            <p:cNvSpPr/>
            <p:nvPr/>
          </p:nvSpPr>
          <p:spPr>
            <a:xfrm>
              <a:off x="4045168" y="2318519"/>
              <a:ext cx="152295" cy="24748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74807"/>
                  </a:lnTo>
                  <a:lnTo>
                    <a:pt x="152295" y="2474807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39 Forma libre"/>
            <p:cNvSpPr/>
            <p:nvPr/>
          </p:nvSpPr>
          <p:spPr>
            <a:xfrm>
              <a:off x="4197464" y="4412586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rgbClr val="CCFFCC">
                <a:alpha val="9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4415056"/>
                <a:satOff val="17694"/>
                <a:lumOff val="3835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Digital</a:t>
              </a:r>
              <a:endParaRPr lang="es-GT" sz="10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Sitio web</a:t>
              </a:r>
              <a:endParaRPr lang="es-GT" sz="8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Aplicaciones educativas</a:t>
              </a:r>
              <a:endParaRPr lang="es-GT" sz="8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Redes sociales</a:t>
              </a:r>
              <a:endParaRPr lang="es-GT" sz="800" b="1" kern="1200" dirty="0"/>
            </a:p>
          </p:txBody>
        </p:sp>
      </p:grpSp>
      <p:grpSp>
        <p:nvGrpSpPr>
          <p:cNvPr id="53" name="52 Grupo"/>
          <p:cNvGrpSpPr/>
          <p:nvPr/>
        </p:nvGrpSpPr>
        <p:grpSpPr>
          <a:xfrm>
            <a:off x="2141470" y="2318519"/>
            <a:ext cx="1370662" cy="1903697"/>
            <a:chOff x="2141470" y="2318519"/>
            <a:chExt cx="1370662" cy="1903697"/>
          </a:xfrm>
        </p:grpSpPr>
        <p:sp>
          <p:nvSpPr>
            <p:cNvPr id="32" name="31 Forma libre"/>
            <p:cNvSpPr/>
            <p:nvPr/>
          </p:nvSpPr>
          <p:spPr>
            <a:xfrm>
              <a:off x="2141470" y="2318519"/>
              <a:ext cx="152295" cy="15229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22958"/>
                  </a:lnTo>
                  <a:lnTo>
                    <a:pt x="152295" y="1522958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32 Forma libre"/>
            <p:cNvSpPr/>
            <p:nvPr/>
          </p:nvSpPr>
          <p:spPr>
            <a:xfrm>
              <a:off x="2293766" y="3460737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1103764"/>
                <a:satOff val="4423"/>
                <a:lumOff val="959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No formal</a:t>
              </a:r>
              <a:endParaRPr lang="es-GT" sz="10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Capacitaciones</a:t>
              </a:r>
              <a:endParaRPr lang="es-GT" sz="8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Inducciones internas</a:t>
              </a:r>
              <a:endParaRPr lang="es-GT" sz="8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Idiomas mayas</a:t>
              </a:r>
              <a:endParaRPr lang="es-GT" sz="800" b="1" kern="1200" dirty="0"/>
            </a:p>
          </p:txBody>
        </p:sp>
      </p:grpSp>
      <p:grpSp>
        <p:nvGrpSpPr>
          <p:cNvPr id="55" name="54 Grupo"/>
          <p:cNvGrpSpPr/>
          <p:nvPr/>
        </p:nvGrpSpPr>
        <p:grpSpPr>
          <a:xfrm>
            <a:off x="4045168" y="2318519"/>
            <a:ext cx="1370662" cy="1903697"/>
            <a:chOff x="4045168" y="2318519"/>
            <a:chExt cx="1370662" cy="1903697"/>
          </a:xfrm>
        </p:grpSpPr>
        <p:sp>
          <p:nvSpPr>
            <p:cNvPr id="37" name="36 Forma libre"/>
            <p:cNvSpPr/>
            <p:nvPr/>
          </p:nvSpPr>
          <p:spPr>
            <a:xfrm>
              <a:off x="4045168" y="2318519"/>
              <a:ext cx="152295" cy="15229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22958"/>
                  </a:lnTo>
                  <a:lnTo>
                    <a:pt x="152295" y="1522958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8" name="37 Forma libre"/>
            <p:cNvSpPr/>
            <p:nvPr/>
          </p:nvSpPr>
          <p:spPr>
            <a:xfrm>
              <a:off x="4197464" y="3460737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rgbClr val="CCFFCC">
                <a:alpha val="9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3311292"/>
                <a:satOff val="13270"/>
                <a:lumOff val="2876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Obras de teatro, series musicales y campañas</a:t>
              </a:r>
              <a:endParaRPr lang="es-GT" sz="1000" b="1" kern="1200" dirty="0"/>
            </a:p>
          </p:txBody>
        </p:sp>
      </p:grpSp>
      <p:grpSp>
        <p:nvGrpSpPr>
          <p:cNvPr id="52" name="51 Grupo"/>
          <p:cNvGrpSpPr/>
          <p:nvPr/>
        </p:nvGrpSpPr>
        <p:grpSpPr>
          <a:xfrm>
            <a:off x="2141470" y="2318519"/>
            <a:ext cx="1370662" cy="951849"/>
            <a:chOff x="2141470" y="2318519"/>
            <a:chExt cx="1370662" cy="951849"/>
          </a:xfrm>
        </p:grpSpPr>
        <p:sp>
          <p:nvSpPr>
            <p:cNvPr id="30" name="29 Forma libre"/>
            <p:cNvSpPr/>
            <p:nvPr/>
          </p:nvSpPr>
          <p:spPr>
            <a:xfrm>
              <a:off x="2141470" y="2318519"/>
              <a:ext cx="152295" cy="5711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71109"/>
                  </a:lnTo>
                  <a:lnTo>
                    <a:pt x="152295" y="571109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1" name="30 Forma libre"/>
            <p:cNvSpPr/>
            <p:nvPr/>
          </p:nvSpPr>
          <p:spPr>
            <a:xfrm>
              <a:off x="2293766" y="2508889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Formal</a:t>
              </a:r>
              <a:endParaRPr lang="es-GT" sz="10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Ministerio de Educación</a:t>
              </a:r>
              <a:endParaRPr lang="es-GT" sz="8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Universidades</a:t>
              </a:r>
              <a:endParaRPr lang="es-GT" sz="800" b="1" kern="1200" dirty="0"/>
            </a:p>
          </p:txBody>
        </p:sp>
      </p:grpSp>
      <p:grpSp>
        <p:nvGrpSpPr>
          <p:cNvPr id="54" name="53 Grupo"/>
          <p:cNvGrpSpPr/>
          <p:nvPr/>
        </p:nvGrpSpPr>
        <p:grpSpPr>
          <a:xfrm>
            <a:off x="4045168" y="2318519"/>
            <a:ext cx="1370662" cy="951849"/>
            <a:chOff x="4045168" y="2318519"/>
            <a:chExt cx="1370662" cy="951849"/>
          </a:xfrm>
        </p:grpSpPr>
        <p:sp>
          <p:nvSpPr>
            <p:cNvPr id="35" name="34 Forma libre"/>
            <p:cNvSpPr/>
            <p:nvPr/>
          </p:nvSpPr>
          <p:spPr>
            <a:xfrm>
              <a:off x="4045168" y="2318519"/>
              <a:ext cx="152295" cy="5711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71109"/>
                  </a:lnTo>
                  <a:lnTo>
                    <a:pt x="152295" y="571109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35 Forma libre"/>
            <p:cNvSpPr/>
            <p:nvPr/>
          </p:nvSpPr>
          <p:spPr>
            <a:xfrm>
              <a:off x="4197464" y="2508889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rgbClr val="CCFFCC">
                <a:alpha val="90000"/>
              </a:srgb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2207528"/>
                <a:satOff val="8847"/>
                <a:lumOff val="1917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t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Publicaciones impresas</a:t>
              </a:r>
              <a:endParaRPr lang="es-GT" sz="10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Apoyo educativo</a:t>
              </a:r>
              <a:endParaRPr lang="es-GT" sz="800" b="1" kern="1200" dirty="0"/>
            </a:p>
            <a:p>
              <a:pPr marL="57150" lvl="1" indent="-57150" algn="l" defTabSz="355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GT" sz="800" b="1" kern="1200" dirty="0" smtClean="0"/>
                <a:t>Público en general</a:t>
              </a:r>
              <a:endParaRPr lang="es-GT" sz="800" b="1" kern="1200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648072"/>
          </a:xfrm>
        </p:spPr>
        <p:txBody>
          <a:bodyPr/>
          <a:lstStyle/>
          <a:p>
            <a:pPr algn="l"/>
            <a:r>
              <a:rPr lang="es-GT" sz="2800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Nuestros ejes de trabajo</a:t>
            </a:r>
            <a:endParaRPr lang="es-GT" sz="2800" b="1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28 Forma libre"/>
          <p:cNvSpPr/>
          <p:nvPr/>
        </p:nvSpPr>
        <p:spPr>
          <a:xfrm>
            <a:off x="1989175" y="1557040"/>
            <a:ext cx="1522958" cy="761479"/>
          </a:xfrm>
          <a:custGeom>
            <a:avLst/>
            <a:gdLst>
              <a:gd name="connsiteX0" fmla="*/ 0 w 1522958"/>
              <a:gd name="connsiteY0" fmla="*/ 76148 h 761479"/>
              <a:gd name="connsiteX1" fmla="*/ 76148 w 1522958"/>
              <a:gd name="connsiteY1" fmla="*/ 0 h 761479"/>
              <a:gd name="connsiteX2" fmla="*/ 1446810 w 1522958"/>
              <a:gd name="connsiteY2" fmla="*/ 0 h 761479"/>
              <a:gd name="connsiteX3" fmla="*/ 1522958 w 1522958"/>
              <a:gd name="connsiteY3" fmla="*/ 76148 h 761479"/>
              <a:gd name="connsiteX4" fmla="*/ 1522958 w 1522958"/>
              <a:gd name="connsiteY4" fmla="*/ 685331 h 761479"/>
              <a:gd name="connsiteX5" fmla="*/ 1446810 w 1522958"/>
              <a:gd name="connsiteY5" fmla="*/ 761479 h 761479"/>
              <a:gd name="connsiteX6" fmla="*/ 76148 w 1522958"/>
              <a:gd name="connsiteY6" fmla="*/ 761479 h 761479"/>
              <a:gd name="connsiteX7" fmla="*/ 0 w 1522958"/>
              <a:gd name="connsiteY7" fmla="*/ 685331 h 761479"/>
              <a:gd name="connsiteX8" fmla="*/ 0 w 1522958"/>
              <a:gd name="connsiteY8" fmla="*/ 76148 h 76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2958" h="761479">
                <a:moveTo>
                  <a:pt x="0" y="76148"/>
                </a:moveTo>
                <a:cubicBezTo>
                  <a:pt x="0" y="34093"/>
                  <a:pt x="34093" y="0"/>
                  <a:pt x="76148" y="0"/>
                </a:cubicBezTo>
                <a:lnTo>
                  <a:pt x="1446810" y="0"/>
                </a:lnTo>
                <a:cubicBezTo>
                  <a:pt x="1488865" y="0"/>
                  <a:pt x="1522958" y="34093"/>
                  <a:pt x="1522958" y="76148"/>
                </a:cubicBezTo>
                <a:lnTo>
                  <a:pt x="1522958" y="685331"/>
                </a:lnTo>
                <a:cubicBezTo>
                  <a:pt x="1522958" y="727386"/>
                  <a:pt x="1488865" y="761479"/>
                  <a:pt x="1446810" y="761479"/>
                </a:cubicBezTo>
                <a:lnTo>
                  <a:pt x="76148" y="761479"/>
                </a:lnTo>
                <a:cubicBezTo>
                  <a:pt x="34093" y="761479"/>
                  <a:pt x="0" y="727386"/>
                  <a:pt x="0" y="685331"/>
                </a:cubicBezTo>
                <a:lnTo>
                  <a:pt x="0" y="7614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13" tIns="50243" rIns="64213" bIns="5024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2200" b="1" kern="1200" dirty="0" smtClean="0"/>
              <a:t>Educación</a:t>
            </a:r>
            <a:endParaRPr lang="es-GT" sz="2200" b="1" kern="1200" dirty="0"/>
          </a:p>
        </p:txBody>
      </p:sp>
      <p:sp>
        <p:nvSpPr>
          <p:cNvPr id="34" name="33 Forma libre"/>
          <p:cNvSpPr/>
          <p:nvPr/>
        </p:nvSpPr>
        <p:spPr>
          <a:xfrm>
            <a:off x="3892872" y="1557040"/>
            <a:ext cx="1522958" cy="761479"/>
          </a:xfrm>
          <a:custGeom>
            <a:avLst/>
            <a:gdLst>
              <a:gd name="connsiteX0" fmla="*/ 0 w 1522958"/>
              <a:gd name="connsiteY0" fmla="*/ 76148 h 761479"/>
              <a:gd name="connsiteX1" fmla="*/ 76148 w 1522958"/>
              <a:gd name="connsiteY1" fmla="*/ 0 h 761479"/>
              <a:gd name="connsiteX2" fmla="*/ 1446810 w 1522958"/>
              <a:gd name="connsiteY2" fmla="*/ 0 h 761479"/>
              <a:gd name="connsiteX3" fmla="*/ 1522958 w 1522958"/>
              <a:gd name="connsiteY3" fmla="*/ 76148 h 761479"/>
              <a:gd name="connsiteX4" fmla="*/ 1522958 w 1522958"/>
              <a:gd name="connsiteY4" fmla="*/ 685331 h 761479"/>
              <a:gd name="connsiteX5" fmla="*/ 1446810 w 1522958"/>
              <a:gd name="connsiteY5" fmla="*/ 761479 h 761479"/>
              <a:gd name="connsiteX6" fmla="*/ 76148 w 1522958"/>
              <a:gd name="connsiteY6" fmla="*/ 761479 h 761479"/>
              <a:gd name="connsiteX7" fmla="*/ 0 w 1522958"/>
              <a:gd name="connsiteY7" fmla="*/ 685331 h 761479"/>
              <a:gd name="connsiteX8" fmla="*/ 0 w 1522958"/>
              <a:gd name="connsiteY8" fmla="*/ 76148 h 76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2958" h="761479">
                <a:moveTo>
                  <a:pt x="0" y="76148"/>
                </a:moveTo>
                <a:cubicBezTo>
                  <a:pt x="0" y="34093"/>
                  <a:pt x="34093" y="0"/>
                  <a:pt x="76148" y="0"/>
                </a:cubicBezTo>
                <a:lnTo>
                  <a:pt x="1446810" y="0"/>
                </a:lnTo>
                <a:cubicBezTo>
                  <a:pt x="1488865" y="0"/>
                  <a:pt x="1522958" y="34093"/>
                  <a:pt x="1522958" y="76148"/>
                </a:cubicBezTo>
                <a:lnTo>
                  <a:pt x="1522958" y="685331"/>
                </a:lnTo>
                <a:cubicBezTo>
                  <a:pt x="1522958" y="727386"/>
                  <a:pt x="1488865" y="761479"/>
                  <a:pt x="1446810" y="761479"/>
                </a:cubicBezTo>
                <a:lnTo>
                  <a:pt x="76148" y="761479"/>
                </a:lnTo>
                <a:cubicBezTo>
                  <a:pt x="34093" y="761479"/>
                  <a:pt x="0" y="727386"/>
                  <a:pt x="0" y="685331"/>
                </a:cubicBezTo>
                <a:lnTo>
                  <a:pt x="0" y="7614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4966938"/>
              <a:satOff val="19906"/>
              <a:lumOff val="4314"/>
              <a:alphaOff val="0"/>
            </a:schemeClr>
          </a:fillRef>
          <a:effectRef idx="2">
            <a:schemeClr val="accent5">
              <a:hueOff val="-4966938"/>
              <a:satOff val="19906"/>
              <a:lumOff val="4314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13" tIns="50243" rIns="64213" bIns="5024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2200" b="1" kern="1200" dirty="0" smtClean="0"/>
              <a:t>Divulgación</a:t>
            </a:r>
            <a:endParaRPr lang="es-GT" sz="2200" b="1" kern="1200" dirty="0"/>
          </a:p>
        </p:txBody>
      </p:sp>
      <p:grpSp>
        <p:nvGrpSpPr>
          <p:cNvPr id="58" name="57 Grupo"/>
          <p:cNvGrpSpPr/>
          <p:nvPr/>
        </p:nvGrpSpPr>
        <p:grpSpPr>
          <a:xfrm>
            <a:off x="5948866" y="2318519"/>
            <a:ext cx="1370662" cy="951849"/>
            <a:chOff x="5948866" y="2318519"/>
            <a:chExt cx="1370662" cy="951849"/>
          </a:xfrm>
        </p:grpSpPr>
        <p:sp>
          <p:nvSpPr>
            <p:cNvPr id="44" name="43 Forma libre"/>
            <p:cNvSpPr/>
            <p:nvPr/>
          </p:nvSpPr>
          <p:spPr>
            <a:xfrm>
              <a:off x="5948866" y="2318519"/>
              <a:ext cx="152295" cy="57110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571109"/>
                  </a:lnTo>
                  <a:lnTo>
                    <a:pt x="152295" y="571109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44 Forma libre"/>
            <p:cNvSpPr/>
            <p:nvPr/>
          </p:nvSpPr>
          <p:spPr>
            <a:xfrm>
              <a:off x="6101162" y="2508889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6622584"/>
                <a:satOff val="26541"/>
                <a:lumOff val="5752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Activaciones escolares</a:t>
              </a:r>
              <a:endParaRPr lang="es-GT" sz="1000" b="1" kern="1200" dirty="0"/>
            </a:p>
          </p:txBody>
        </p:sp>
      </p:grpSp>
      <p:grpSp>
        <p:nvGrpSpPr>
          <p:cNvPr id="61" name="60 Grupo"/>
          <p:cNvGrpSpPr/>
          <p:nvPr/>
        </p:nvGrpSpPr>
        <p:grpSpPr>
          <a:xfrm>
            <a:off x="5948866" y="2318519"/>
            <a:ext cx="1370662" cy="1903697"/>
            <a:chOff x="5948866" y="2318519"/>
            <a:chExt cx="1370662" cy="1903697"/>
          </a:xfrm>
        </p:grpSpPr>
        <p:sp>
          <p:nvSpPr>
            <p:cNvPr id="46" name="45 Forma libre"/>
            <p:cNvSpPr/>
            <p:nvPr/>
          </p:nvSpPr>
          <p:spPr>
            <a:xfrm>
              <a:off x="5948866" y="2318519"/>
              <a:ext cx="152295" cy="15229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22958"/>
                  </a:lnTo>
                  <a:lnTo>
                    <a:pt x="152295" y="1522958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7" name="46 Forma libre"/>
            <p:cNvSpPr/>
            <p:nvPr/>
          </p:nvSpPr>
          <p:spPr>
            <a:xfrm>
              <a:off x="6101162" y="3460737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7726349"/>
                <a:satOff val="30964"/>
                <a:lumOff val="6711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Eventos institucionales</a:t>
              </a:r>
              <a:endParaRPr lang="es-GT" sz="1000" b="1" kern="1200" dirty="0"/>
            </a:p>
          </p:txBody>
        </p:sp>
      </p:grpSp>
      <p:grpSp>
        <p:nvGrpSpPr>
          <p:cNvPr id="62" name="61 Grupo"/>
          <p:cNvGrpSpPr/>
          <p:nvPr/>
        </p:nvGrpSpPr>
        <p:grpSpPr>
          <a:xfrm>
            <a:off x="5948866" y="2318519"/>
            <a:ext cx="1370662" cy="2855546"/>
            <a:chOff x="5948866" y="2318519"/>
            <a:chExt cx="1370662" cy="2855546"/>
          </a:xfrm>
        </p:grpSpPr>
        <p:sp>
          <p:nvSpPr>
            <p:cNvPr id="48" name="47 Forma libre"/>
            <p:cNvSpPr/>
            <p:nvPr/>
          </p:nvSpPr>
          <p:spPr>
            <a:xfrm>
              <a:off x="5948866" y="2318519"/>
              <a:ext cx="152295" cy="247480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474807"/>
                  </a:lnTo>
                  <a:lnTo>
                    <a:pt x="152295" y="2474807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9" name="48 Forma libre"/>
            <p:cNvSpPr/>
            <p:nvPr/>
          </p:nvSpPr>
          <p:spPr>
            <a:xfrm>
              <a:off x="6101162" y="4412586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8830112"/>
                <a:satOff val="35388"/>
                <a:lumOff val="7669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Lotería Tributaria</a:t>
              </a:r>
              <a:endParaRPr lang="es-GT" sz="1000" b="1" kern="1200" dirty="0"/>
            </a:p>
          </p:txBody>
        </p:sp>
      </p:grpSp>
      <p:grpSp>
        <p:nvGrpSpPr>
          <p:cNvPr id="63" name="62 Grupo"/>
          <p:cNvGrpSpPr/>
          <p:nvPr/>
        </p:nvGrpSpPr>
        <p:grpSpPr>
          <a:xfrm>
            <a:off x="5948866" y="2318519"/>
            <a:ext cx="1370662" cy="3807395"/>
            <a:chOff x="5948866" y="2318519"/>
            <a:chExt cx="1370662" cy="3807395"/>
          </a:xfrm>
        </p:grpSpPr>
        <p:sp>
          <p:nvSpPr>
            <p:cNvPr id="50" name="49 Forma libre"/>
            <p:cNvSpPr/>
            <p:nvPr/>
          </p:nvSpPr>
          <p:spPr>
            <a:xfrm>
              <a:off x="5948866" y="2318519"/>
              <a:ext cx="152295" cy="34266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426655"/>
                  </a:lnTo>
                  <a:lnTo>
                    <a:pt x="152295" y="3426655"/>
                  </a:lnTo>
                </a:path>
              </a:pathLst>
            </a:custGeom>
            <a:noFill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110000"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6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1" name="50 Forma libre"/>
            <p:cNvSpPr/>
            <p:nvPr/>
          </p:nvSpPr>
          <p:spPr>
            <a:xfrm>
              <a:off x="6101162" y="5364435"/>
              <a:ext cx="1218366" cy="761479"/>
            </a:xfrm>
            <a:custGeom>
              <a:avLst/>
              <a:gdLst>
                <a:gd name="connsiteX0" fmla="*/ 0 w 1218366"/>
                <a:gd name="connsiteY0" fmla="*/ 76148 h 761479"/>
                <a:gd name="connsiteX1" fmla="*/ 76148 w 1218366"/>
                <a:gd name="connsiteY1" fmla="*/ 0 h 761479"/>
                <a:gd name="connsiteX2" fmla="*/ 1142218 w 1218366"/>
                <a:gd name="connsiteY2" fmla="*/ 0 h 761479"/>
                <a:gd name="connsiteX3" fmla="*/ 1218366 w 1218366"/>
                <a:gd name="connsiteY3" fmla="*/ 76148 h 761479"/>
                <a:gd name="connsiteX4" fmla="*/ 1218366 w 1218366"/>
                <a:gd name="connsiteY4" fmla="*/ 685331 h 761479"/>
                <a:gd name="connsiteX5" fmla="*/ 1142218 w 1218366"/>
                <a:gd name="connsiteY5" fmla="*/ 761479 h 761479"/>
                <a:gd name="connsiteX6" fmla="*/ 76148 w 1218366"/>
                <a:gd name="connsiteY6" fmla="*/ 761479 h 761479"/>
                <a:gd name="connsiteX7" fmla="*/ 0 w 1218366"/>
                <a:gd name="connsiteY7" fmla="*/ 685331 h 761479"/>
                <a:gd name="connsiteX8" fmla="*/ 0 w 1218366"/>
                <a:gd name="connsiteY8" fmla="*/ 76148 h 76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8366" h="761479">
                  <a:moveTo>
                    <a:pt x="0" y="76148"/>
                  </a:moveTo>
                  <a:cubicBezTo>
                    <a:pt x="0" y="34093"/>
                    <a:pt x="34093" y="0"/>
                    <a:pt x="76148" y="0"/>
                  </a:cubicBezTo>
                  <a:lnTo>
                    <a:pt x="1142218" y="0"/>
                  </a:lnTo>
                  <a:cubicBezTo>
                    <a:pt x="1184273" y="0"/>
                    <a:pt x="1218366" y="34093"/>
                    <a:pt x="1218366" y="76148"/>
                  </a:cubicBezTo>
                  <a:lnTo>
                    <a:pt x="1218366" y="685331"/>
                  </a:lnTo>
                  <a:cubicBezTo>
                    <a:pt x="1218366" y="727386"/>
                    <a:pt x="1184273" y="761479"/>
                    <a:pt x="1142218" y="761479"/>
                  </a:cubicBezTo>
                  <a:lnTo>
                    <a:pt x="76148" y="761479"/>
                  </a:lnTo>
                  <a:cubicBezTo>
                    <a:pt x="34093" y="761479"/>
                    <a:pt x="0" y="727386"/>
                    <a:pt x="0" y="685331"/>
                  </a:cubicBezTo>
                  <a:lnTo>
                    <a:pt x="0" y="76148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  <a:alpha val="90000"/>
              </a:schemeClr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-300000" contourW="19050" prstMaterial="metal">
              <a:bevelT w="88900" h="203200"/>
              <a:bevelB w="165100" h="254000"/>
            </a:sp3d>
          </p:spPr>
          <p:style>
            <a:lnRef idx="0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1353" tIns="35003" rIns="41353" bIns="35003" numCol="1" spcCol="1270" anchor="ctr" anchorCtr="0">
              <a:noAutofit/>
            </a:bodyPr>
            <a:lstStyle/>
            <a:p>
              <a:pPr lvl="0" algn="l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GT" sz="1000" b="1" kern="1200" dirty="0" smtClean="0"/>
                <a:t>Festivales de Cultura Ciudadana</a:t>
              </a:r>
              <a:endParaRPr lang="es-GT" sz="1000" b="1" kern="1200" dirty="0"/>
            </a:p>
          </p:txBody>
        </p:sp>
      </p:grpSp>
      <p:sp>
        <p:nvSpPr>
          <p:cNvPr id="43" name="42 Forma libre"/>
          <p:cNvSpPr/>
          <p:nvPr/>
        </p:nvSpPr>
        <p:spPr>
          <a:xfrm>
            <a:off x="5796570" y="1557040"/>
            <a:ext cx="1522958" cy="761479"/>
          </a:xfrm>
          <a:custGeom>
            <a:avLst/>
            <a:gdLst>
              <a:gd name="connsiteX0" fmla="*/ 0 w 1522958"/>
              <a:gd name="connsiteY0" fmla="*/ 76148 h 761479"/>
              <a:gd name="connsiteX1" fmla="*/ 76148 w 1522958"/>
              <a:gd name="connsiteY1" fmla="*/ 0 h 761479"/>
              <a:gd name="connsiteX2" fmla="*/ 1446810 w 1522958"/>
              <a:gd name="connsiteY2" fmla="*/ 0 h 761479"/>
              <a:gd name="connsiteX3" fmla="*/ 1522958 w 1522958"/>
              <a:gd name="connsiteY3" fmla="*/ 76148 h 761479"/>
              <a:gd name="connsiteX4" fmla="*/ 1522958 w 1522958"/>
              <a:gd name="connsiteY4" fmla="*/ 685331 h 761479"/>
              <a:gd name="connsiteX5" fmla="*/ 1446810 w 1522958"/>
              <a:gd name="connsiteY5" fmla="*/ 761479 h 761479"/>
              <a:gd name="connsiteX6" fmla="*/ 76148 w 1522958"/>
              <a:gd name="connsiteY6" fmla="*/ 761479 h 761479"/>
              <a:gd name="connsiteX7" fmla="*/ 0 w 1522958"/>
              <a:gd name="connsiteY7" fmla="*/ 685331 h 761479"/>
              <a:gd name="connsiteX8" fmla="*/ 0 w 1522958"/>
              <a:gd name="connsiteY8" fmla="*/ 76148 h 7614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22958" h="761479">
                <a:moveTo>
                  <a:pt x="0" y="76148"/>
                </a:moveTo>
                <a:cubicBezTo>
                  <a:pt x="0" y="34093"/>
                  <a:pt x="34093" y="0"/>
                  <a:pt x="76148" y="0"/>
                </a:cubicBezTo>
                <a:lnTo>
                  <a:pt x="1446810" y="0"/>
                </a:lnTo>
                <a:cubicBezTo>
                  <a:pt x="1488865" y="0"/>
                  <a:pt x="1522958" y="34093"/>
                  <a:pt x="1522958" y="76148"/>
                </a:cubicBezTo>
                <a:lnTo>
                  <a:pt x="1522958" y="685331"/>
                </a:lnTo>
                <a:cubicBezTo>
                  <a:pt x="1522958" y="727386"/>
                  <a:pt x="1488865" y="761479"/>
                  <a:pt x="1446810" y="761479"/>
                </a:cubicBezTo>
                <a:lnTo>
                  <a:pt x="76148" y="761479"/>
                </a:lnTo>
                <a:cubicBezTo>
                  <a:pt x="34093" y="761479"/>
                  <a:pt x="0" y="727386"/>
                  <a:pt x="0" y="685331"/>
                </a:cubicBezTo>
                <a:lnTo>
                  <a:pt x="0" y="76148"/>
                </a:lnTo>
                <a:close/>
              </a:path>
            </a:pathLst>
          </a:cu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2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4213" tIns="50243" rIns="64213" bIns="50243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GT" sz="2200" b="1" kern="1200" dirty="0" smtClean="0"/>
              <a:t>Promoción</a:t>
            </a:r>
            <a:endParaRPr lang="es-GT" sz="2200" b="1" kern="1200" dirty="0"/>
          </a:p>
        </p:txBody>
      </p:sp>
    </p:spTree>
    <p:extLst>
      <p:ext uri="{BB962C8B-B14F-4D97-AF65-F5344CB8AC3E}">
        <p14:creationId xmlns:p14="http://schemas.microsoft.com/office/powerpoint/2010/main" val="208349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4" grpId="0" animBg="1"/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es-GT" sz="1600" b="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23928" y="908720"/>
            <a:ext cx="4762872" cy="5217443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es-GT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formal</a:t>
            </a:r>
            <a:endParaRPr lang="es-GT" dirty="0" smtClean="0">
              <a:solidFill>
                <a:srgbClr val="004C00"/>
              </a:solidFill>
            </a:endParaRPr>
          </a:p>
          <a:p>
            <a:pPr>
              <a:buClr>
                <a:srgbClr val="004C00"/>
              </a:buClr>
              <a:buFont typeface="Arial Unicode MS" panose="020B0604020202020204" pitchFamily="34" charset="-128"/>
              <a:buChar char="■"/>
            </a:pPr>
            <a:r>
              <a:rPr lang="es-GT" sz="2000" dirty="0" smtClean="0"/>
              <a:t> 100 en Cultura Tributaria</a:t>
            </a:r>
          </a:p>
          <a:p>
            <a:pPr marL="400050" lvl="1" indent="0">
              <a:buClr>
                <a:srgbClr val="00B050"/>
              </a:buClr>
              <a:buNone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Continuidad en los 4 departamentos declarados en 2014 e implementación en los 4 departamentos que serán declarados en 2015</a:t>
            </a:r>
          </a:p>
          <a:p>
            <a:pPr>
              <a:buClr>
                <a:srgbClr val="92D050"/>
              </a:buClr>
              <a:buFont typeface="Arial Unicode MS" panose="020B0604020202020204" pitchFamily="34" charset="-128"/>
              <a:buChar char="■"/>
            </a:pPr>
            <a:r>
              <a:rPr lang="es-GT" sz="2000" dirty="0"/>
              <a:t> </a:t>
            </a:r>
            <a:r>
              <a:rPr lang="es-GT" sz="2000" dirty="0" smtClean="0"/>
              <a:t>Guías “Cooperar es progresar”</a:t>
            </a:r>
            <a:endParaRPr lang="es-GT" sz="2000" dirty="0"/>
          </a:p>
          <a:p>
            <a:pPr marL="400050" lvl="2" indent="0">
              <a:buClr>
                <a:srgbClr val="00B050"/>
              </a:buClr>
              <a:buNone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Distribución de la serie de 1º a 6º primaria</a:t>
            </a:r>
            <a:endParaRPr lang="es-GT" sz="1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04C00"/>
              </a:buClr>
              <a:buFont typeface="Arial Unicode MS" panose="020B0604020202020204" pitchFamily="34" charset="-128"/>
              <a:buChar char="■"/>
            </a:pPr>
            <a:r>
              <a:rPr lang="es-GT" sz="2000" dirty="0" smtClean="0"/>
              <a:t> </a:t>
            </a:r>
            <a:r>
              <a:rPr lang="es-GT" sz="2000" dirty="0"/>
              <a:t>Formador de formadores</a:t>
            </a:r>
          </a:p>
          <a:p>
            <a:pPr marL="400050" lvl="2" indent="0">
              <a:buClr>
                <a:srgbClr val="00B050"/>
              </a:buClr>
              <a:buNone/>
            </a:pPr>
            <a:r>
              <a:rPr lang="es-GT" sz="1800" b="1" dirty="0">
                <a:solidFill>
                  <a:schemeClr val="bg1">
                    <a:lumMod val="50000"/>
                  </a:schemeClr>
                </a:solidFill>
              </a:rPr>
              <a:t>Inducción a los docentes para la aplicación de los materiales educativos en </a:t>
            </a: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las aulas</a:t>
            </a:r>
            <a:endParaRPr lang="es-GT" sz="1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92D050"/>
              </a:buClr>
              <a:buFont typeface="Arial Unicode MS" panose="020B0604020202020204" pitchFamily="34" charset="-128"/>
              <a:buChar char="■"/>
            </a:pPr>
            <a:r>
              <a:rPr lang="es-GT" sz="2000" dirty="0" smtClean="0"/>
              <a:t> Guía docente para el Ciclo Básico</a:t>
            </a:r>
          </a:p>
          <a:p>
            <a:pPr>
              <a:buClr>
                <a:srgbClr val="004C00"/>
              </a:buClr>
              <a:buFont typeface="Arial Unicode MS" panose="020B0604020202020204" pitchFamily="34" charset="-128"/>
              <a:buChar char="■"/>
            </a:pPr>
            <a:r>
              <a:rPr lang="es-GT" sz="2000" dirty="0"/>
              <a:t> </a:t>
            </a:r>
            <a:r>
              <a:rPr lang="es-GT" sz="2000" dirty="0" smtClean="0"/>
              <a:t>Guía docente para el Seminario de</a:t>
            </a:r>
          </a:p>
          <a:p>
            <a:pPr marL="0" indent="0">
              <a:buClr>
                <a:srgbClr val="004C00"/>
              </a:buClr>
              <a:buNone/>
            </a:pPr>
            <a:r>
              <a:rPr lang="es-GT" sz="2000" dirty="0" smtClean="0"/>
              <a:t>       Graduación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endParaRPr lang="es-GT" dirty="0"/>
          </a:p>
        </p:txBody>
      </p:sp>
      <p:pic>
        <p:nvPicPr>
          <p:cNvPr id="1028" name="Picture 4" descr="D:\Users\sdestrad\Desktop\Documentos SEF\RESCATE\09-2011\colage jue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1575385" cy="1440000"/>
          </a:xfrm>
          <a:prstGeom prst="rect">
            <a:avLst/>
          </a:prstGeom>
          <a:noFill/>
        </p:spPr>
      </p:pic>
      <p:pic>
        <p:nvPicPr>
          <p:cNvPr id="9" name="10 Marcador de posición de imagen" descr="DSC00812.JPG"/>
          <p:cNvPicPr>
            <a:picLocks noGrp="1" noChangeAspect="1"/>
          </p:cNvPicPr>
          <p:nvPr>
            <p:ph type="pic"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4725144"/>
            <a:ext cx="2151111" cy="1440000"/>
          </a:xfrm>
        </p:spPr>
      </p:pic>
      <p:pic>
        <p:nvPicPr>
          <p:cNvPr id="1029" name="Picture 5" descr="D:\Users\sdestrad\Desktop\Documentos SEF\RESCATE\09-2011\guias seminario.jpg"/>
          <p:cNvPicPr>
            <a:picLocks noChangeAspect="1" noChangeArrowheads="1"/>
          </p:cNvPicPr>
          <p:nvPr/>
        </p:nvPicPr>
        <p:blipFill>
          <a:blip r:embed="rId5" cstate="print"/>
          <a:srcRect l="3052" r="3815"/>
          <a:stretch>
            <a:fillRect/>
          </a:stretch>
        </p:blipFill>
        <p:spPr bwMode="auto">
          <a:xfrm>
            <a:off x="1979712" y="4725144"/>
            <a:ext cx="1502949" cy="1440000"/>
          </a:xfrm>
          <a:prstGeom prst="rect">
            <a:avLst/>
          </a:prstGeom>
          <a:noFill/>
        </p:spPr>
      </p:pic>
      <p:pic>
        <p:nvPicPr>
          <p:cNvPr id="1027" name="Picture 3" descr="D:\Users\sdestrad\Desktop\Documentos SEF\RESCATE\09-2011\colage cuaderno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03930">
            <a:off x="1583134" y="3169890"/>
            <a:ext cx="2225490" cy="1440000"/>
          </a:xfrm>
          <a:prstGeom prst="rect">
            <a:avLst/>
          </a:prstGeom>
          <a:noFill/>
        </p:spPr>
      </p:pic>
      <p:pic>
        <p:nvPicPr>
          <p:cNvPr id="1026" name="Picture 2" descr="D:\Users\sdestrad\Desktop\Documentos SEF\RESCATE\09-2011\activacion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7692" y="1700808"/>
            <a:ext cx="2278681" cy="1440000"/>
          </a:xfrm>
          <a:prstGeom prst="rect">
            <a:avLst/>
          </a:prstGeom>
          <a:noFill/>
        </p:spPr>
      </p:pic>
      <p:pic>
        <p:nvPicPr>
          <p:cNvPr id="12" name="5 Marcador de contenido" descr="logo festival fin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850746">
            <a:off x="360992" y="575414"/>
            <a:ext cx="169752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93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es-GT" sz="1600" b="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23928" y="908720"/>
            <a:ext cx="4762872" cy="5217443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es-GT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formal</a:t>
            </a:r>
            <a:endParaRPr lang="es-GT" dirty="0" smtClean="0">
              <a:solidFill>
                <a:srgbClr val="004C00"/>
              </a:solidFill>
            </a:endParaRPr>
          </a:p>
          <a:p>
            <a:pPr>
              <a:buClr>
                <a:srgbClr val="004C00"/>
              </a:buClr>
              <a:buFont typeface="Arial Unicode MS" panose="020B0604020202020204" pitchFamily="34" charset="-128"/>
              <a:buChar char="■"/>
            </a:pPr>
            <a:r>
              <a:rPr lang="es-GT" sz="2000" dirty="0" smtClean="0"/>
              <a:t> Implementación del proyecto NAF en la</a:t>
            </a:r>
          </a:p>
          <a:p>
            <a:pPr marL="0" indent="0">
              <a:buClr>
                <a:srgbClr val="004C00"/>
              </a:buClr>
              <a:buNone/>
            </a:pPr>
            <a:r>
              <a:rPr lang="es-GT" sz="2000" dirty="0" smtClean="0"/>
              <a:t>       Universidad Panamericana</a:t>
            </a:r>
          </a:p>
          <a:p>
            <a:pPr marL="400050" lvl="1" indent="0">
              <a:buClr>
                <a:srgbClr val="00B050"/>
              </a:buClr>
              <a:buNone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60 estudiantes del 4º año de Auditoría fueron capacitados en el segundo semestre de 2014 y abrieron el centro de atención al público el pasado 18 de julio.</a:t>
            </a:r>
          </a:p>
          <a:p>
            <a:pPr marL="400050" lvl="1" indent="0">
              <a:buClr>
                <a:srgbClr val="00B050"/>
              </a:buClr>
              <a:buNone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Una nueva promoción de estudiantes recibirá capacitación en el segundo semestre de 2015.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endParaRPr lang="es-G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2032" y="3717032"/>
            <a:ext cx="1350000" cy="1800000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2040" y="4437112"/>
            <a:ext cx="2400000" cy="1800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032" y="1700808"/>
            <a:ext cx="2400000" cy="1800000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6906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es-GT" sz="1600" b="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23928" y="908720"/>
            <a:ext cx="4762872" cy="5217443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es-GT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Escuela piloto de Cultura Tributaria</a:t>
            </a:r>
            <a:endParaRPr lang="es-GT" dirty="0" smtClean="0">
              <a:solidFill>
                <a:srgbClr val="004C00"/>
              </a:solidFill>
            </a:endParaRPr>
          </a:p>
          <a:p>
            <a:pPr>
              <a:buClr>
                <a:srgbClr val="004C00"/>
              </a:buClr>
              <a:buFont typeface="Arial Unicode MS" panose="020B0604020202020204" pitchFamily="34" charset="-128"/>
              <a:buChar char="■"/>
            </a:pPr>
            <a:r>
              <a:rPr lang="es-GT" sz="2000" dirty="0" smtClean="0"/>
              <a:t> </a:t>
            </a:r>
            <a:r>
              <a:rPr lang="es-GT" sz="2000" dirty="0" smtClean="0"/>
              <a:t>El Ceibo, frontera Guatemala-México</a:t>
            </a:r>
          </a:p>
          <a:p>
            <a:pPr marL="400050" lvl="2" indent="0">
              <a:buClr>
                <a:srgbClr val="00B050"/>
              </a:buClr>
              <a:buNone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Preprimaria: 66 alumnos y dos maestros</a:t>
            </a:r>
          </a:p>
          <a:p>
            <a:pPr marL="400050" lvl="2" indent="0">
              <a:buClr>
                <a:srgbClr val="00B050"/>
              </a:buClr>
              <a:buNone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Primaria: 221 alumnos y siete maestros</a:t>
            </a:r>
          </a:p>
          <a:p>
            <a:pPr marL="400050" lvl="2" indent="0">
              <a:buClr>
                <a:srgbClr val="00B050"/>
              </a:buClr>
              <a:buNone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Básicos: 18 alumnas y una maestra</a:t>
            </a:r>
            <a:endParaRPr lang="es-GT" sz="18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004C00"/>
              </a:buClr>
              <a:buFont typeface="Arial Unicode MS" panose="020B0604020202020204" pitchFamily="34" charset="-128"/>
              <a:buChar char="■"/>
            </a:pPr>
            <a:r>
              <a:rPr lang="es-GT" sz="2000" dirty="0" smtClean="0"/>
              <a:t> </a:t>
            </a:r>
            <a:r>
              <a:rPr lang="es-GT" sz="2000" dirty="0" smtClean="0"/>
              <a:t>Distribución de materiales</a:t>
            </a:r>
            <a:endParaRPr lang="es-GT" sz="2000" dirty="0"/>
          </a:p>
          <a:p>
            <a:pPr>
              <a:buClr>
                <a:srgbClr val="92D050"/>
              </a:buClr>
              <a:buFont typeface="Arial Unicode MS" panose="020B0604020202020204" pitchFamily="34" charset="-128"/>
              <a:buChar char="■"/>
            </a:pPr>
            <a:r>
              <a:rPr lang="es-GT" sz="2000" dirty="0" smtClean="0"/>
              <a:t> Capacitación docente</a:t>
            </a:r>
          </a:p>
          <a:p>
            <a:pPr>
              <a:buClr>
                <a:srgbClr val="004C00"/>
              </a:buClr>
              <a:buFont typeface="Arial Unicode MS" panose="020B0604020202020204" pitchFamily="34" charset="-128"/>
              <a:buChar char="■"/>
            </a:pPr>
            <a:r>
              <a:rPr lang="es-GT" sz="2000" dirty="0" smtClean="0"/>
              <a:t> Actividades promocionales</a:t>
            </a:r>
          </a:p>
          <a:p>
            <a:pPr>
              <a:buClr>
                <a:srgbClr val="92D050"/>
              </a:buClr>
              <a:buSzPct val="80000"/>
              <a:buFont typeface="Wingdings" panose="05000000000000000000" pitchFamily="2" charset="2"/>
              <a:buChar char="n"/>
            </a:pPr>
            <a:r>
              <a:rPr lang="es-GT" sz="2000" dirty="0" smtClean="0"/>
              <a:t> Seguimiento y evaluación</a:t>
            </a:r>
            <a:endParaRPr lang="es-GT" sz="2000" dirty="0"/>
          </a:p>
          <a:p>
            <a:pPr marL="0" indent="0">
              <a:buClr>
                <a:srgbClr val="00CC00"/>
              </a:buClr>
              <a:buNone/>
            </a:pPr>
            <a:endParaRPr lang="es-GT" sz="2000" dirty="0"/>
          </a:p>
          <a:p>
            <a:pPr>
              <a:buClr>
                <a:srgbClr val="00CC00"/>
              </a:buClr>
              <a:buFont typeface="Wingdings" panose="05000000000000000000" pitchFamily="2" charset="2"/>
              <a:buChar char="n"/>
            </a:pPr>
            <a:endParaRPr lang="es-GT" sz="2000" dirty="0" smtClean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endParaRPr lang="es-GT" dirty="0"/>
          </a:p>
        </p:txBody>
      </p:sp>
      <p:pic>
        <p:nvPicPr>
          <p:cNvPr id="9" name="10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869160"/>
            <a:ext cx="3200002" cy="18000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867" y="3789040"/>
            <a:ext cx="3200000" cy="1800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052736"/>
            <a:ext cx="2824614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763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es-GT" sz="1600" b="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23928" y="908720"/>
            <a:ext cx="4762872" cy="5217443"/>
          </a:xfrm>
        </p:spPr>
        <p:txBody>
          <a:bodyPr>
            <a:normAutofit fontScale="92500"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es-GT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 no formal:</a:t>
            </a:r>
          </a:p>
          <a:p>
            <a:pPr marL="0" indent="0">
              <a:buClr>
                <a:srgbClr val="00B050"/>
              </a:buClr>
              <a:buNone/>
            </a:pPr>
            <a:r>
              <a:rPr lang="es-GT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Activaciones escolares</a:t>
            </a:r>
            <a:endParaRPr lang="es-GT" dirty="0" smtClean="0">
              <a:solidFill>
                <a:srgbClr val="004C00"/>
              </a:solidFill>
            </a:endParaRPr>
          </a:p>
          <a:p>
            <a:pPr>
              <a:buClr>
                <a:srgbClr val="004C00"/>
              </a:buClr>
              <a:buFont typeface="Arial Unicode MS" panose="020B0604020202020204" pitchFamily="34" charset="-128"/>
              <a:buChar char="■"/>
            </a:pPr>
            <a:r>
              <a:rPr lang="es-GT" sz="2000" dirty="0" smtClean="0"/>
              <a:t> Jornadas para preprimaria y primaria</a:t>
            </a:r>
          </a:p>
          <a:p>
            <a:pPr marL="685800" lvl="1">
              <a:buClr>
                <a:srgbClr val="00B050"/>
              </a:buClr>
              <a:buFontTx/>
              <a:buChar char="-"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Introducción cívica</a:t>
            </a:r>
          </a:p>
          <a:p>
            <a:pPr marL="685800" lvl="1">
              <a:buClr>
                <a:srgbClr val="00B050"/>
              </a:buClr>
              <a:buFontTx/>
              <a:buChar char="-"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Dinámicas promocionales</a:t>
            </a:r>
          </a:p>
          <a:p>
            <a:pPr marL="685800" lvl="1">
              <a:buClr>
                <a:srgbClr val="00B050"/>
              </a:buClr>
              <a:buFontTx/>
              <a:buChar char="-"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Presentaciones de las obras de Simón Tax</a:t>
            </a:r>
          </a:p>
          <a:p>
            <a:pPr marL="685800" lvl="1">
              <a:buClr>
                <a:srgbClr val="00B050"/>
              </a:buClr>
              <a:buFontTx/>
              <a:buChar char="-"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Interacción con Simón Tax</a:t>
            </a:r>
          </a:p>
          <a:p>
            <a:pPr marL="685800" lvl="1">
              <a:buClr>
                <a:srgbClr val="00B050"/>
              </a:buClr>
              <a:buFontTx/>
              <a:buChar char="-"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Cierre</a:t>
            </a:r>
          </a:p>
          <a:p>
            <a:pPr>
              <a:buClr>
                <a:srgbClr val="92D050"/>
              </a:buClr>
              <a:buFont typeface="Arial Unicode MS" panose="020B0604020202020204" pitchFamily="34" charset="-128"/>
              <a:buChar char="■"/>
            </a:pPr>
            <a:r>
              <a:rPr lang="es-GT" sz="2000" dirty="0"/>
              <a:t> </a:t>
            </a:r>
            <a:r>
              <a:rPr lang="es-GT" sz="2000" dirty="0" smtClean="0"/>
              <a:t>Jornadas para educación media (básico y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s-GT" sz="2000" dirty="0"/>
              <a:t> </a:t>
            </a:r>
            <a:r>
              <a:rPr lang="es-GT" sz="2000" dirty="0" smtClean="0"/>
              <a:t>      diversificado)</a:t>
            </a:r>
            <a:endParaRPr lang="es-GT" sz="2000" dirty="0"/>
          </a:p>
          <a:p>
            <a:pPr marL="685800" lvl="2" indent="-285750">
              <a:buClr>
                <a:srgbClr val="00B050"/>
              </a:buClr>
              <a:buFontTx/>
              <a:buChar char="-"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Introducción cívica</a:t>
            </a:r>
          </a:p>
          <a:p>
            <a:pPr marL="685800" lvl="2" indent="-285750">
              <a:buClr>
                <a:srgbClr val="00B050"/>
              </a:buClr>
              <a:buFontTx/>
              <a:buChar char="-"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Dinámicas promocionales</a:t>
            </a:r>
          </a:p>
          <a:p>
            <a:pPr marL="685800" lvl="2" indent="-285750">
              <a:buClr>
                <a:srgbClr val="00B050"/>
              </a:buClr>
              <a:buFontTx/>
              <a:buChar char="-"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Charla interactiva acerca de Valores, Formación Ciudadana y Cultura Tributaria</a:t>
            </a:r>
          </a:p>
          <a:p>
            <a:pPr marL="685800" lvl="2" indent="-285750">
              <a:buClr>
                <a:srgbClr val="00B050"/>
              </a:buClr>
              <a:buFontTx/>
              <a:buChar char="-"/>
            </a:pPr>
            <a:r>
              <a:rPr lang="es-GT" sz="1800" b="1" dirty="0" smtClean="0">
                <a:solidFill>
                  <a:schemeClr val="bg1">
                    <a:lumMod val="50000"/>
                  </a:schemeClr>
                </a:solidFill>
              </a:rPr>
              <a:t>Cierre</a:t>
            </a:r>
            <a:endParaRPr lang="es-GT" sz="2000" dirty="0" smtClean="0"/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endParaRPr lang="es-G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95" y="2996952"/>
            <a:ext cx="1575385" cy="1251838"/>
          </a:xfrm>
          <a:prstGeom prst="rect">
            <a:avLst/>
          </a:prstGeom>
          <a:noFill/>
        </p:spPr>
      </p:pic>
      <p:pic>
        <p:nvPicPr>
          <p:cNvPr id="9" name="10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2400000" cy="18000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996952"/>
            <a:ext cx="2225490" cy="125183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101620"/>
            <a:ext cx="2400000" cy="180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94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9606"/>
          </a:xfrm>
        </p:spPr>
        <p:txBody>
          <a:bodyPr>
            <a:normAutofit fontScale="90000"/>
          </a:bodyPr>
          <a:lstStyle/>
          <a:p>
            <a:endParaRPr lang="es-GT" sz="1600" b="0" i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923928" y="908720"/>
            <a:ext cx="4762872" cy="5217443"/>
          </a:xfrm>
        </p:spPr>
        <p:txBody>
          <a:bodyPr>
            <a:normAutofit/>
          </a:bodyPr>
          <a:lstStyle/>
          <a:p>
            <a:pPr marL="0" indent="0">
              <a:buClr>
                <a:srgbClr val="00B050"/>
              </a:buClr>
              <a:buNone/>
            </a:pPr>
            <a:r>
              <a:rPr lang="es-GT" dirty="0" smtClean="0">
                <a:solidFill>
                  <a:srgbClr val="004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Activaciones escolares 2015</a:t>
            </a:r>
            <a:endParaRPr lang="es-GT" dirty="0" smtClean="0">
              <a:solidFill>
                <a:srgbClr val="004C00"/>
              </a:solidFill>
            </a:endParaRPr>
          </a:p>
          <a:p>
            <a:pPr>
              <a:buClr>
                <a:srgbClr val="004C00"/>
              </a:buClr>
              <a:buFont typeface="Arial Unicode MS" panose="020B0604020202020204" pitchFamily="34" charset="-128"/>
              <a:buChar char="■"/>
            </a:pPr>
            <a:r>
              <a:rPr lang="es-GT" sz="2000" dirty="0" smtClean="0"/>
              <a:t> 637 establecimientos educativos</a:t>
            </a:r>
          </a:p>
          <a:p>
            <a:pPr marL="0" indent="0">
              <a:buClr>
                <a:srgbClr val="004C00"/>
              </a:buClr>
              <a:buNone/>
            </a:pPr>
            <a:r>
              <a:rPr lang="es-GT" sz="2000" dirty="0"/>
              <a:t> </a:t>
            </a:r>
            <a:r>
              <a:rPr lang="es-GT" sz="2000" dirty="0" smtClean="0"/>
              <a:t>      visitados en seis meses (febrero-julio)</a:t>
            </a:r>
            <a:endParaRPr lang="es-GT" sz="18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Clr>
                <a:srgbClr val="92D050"/>
              </a:buClr>
              <a:buFont typeface="Arial Unicode MS" panose="020B0604020202020204" pitchFamily="34" charset="-128"/>
              <a:buChar char="■"/>
            </a:pPr>
            <a:r>
              <a:rPr lang="es-GT" sz="2000" dirty="0" smtClean="0"/>
              <a:t> 21 de los 22 departamentos de la</a:t>
            </a:r>
          </a:p>
          <a:p>
            <a:pPr marL="0" indent="0">
              <a:buClr>
                <a:srgbClr val="92D050"/>
              </a:buClr>
              <a:buNone/>
            </a:pPr>
            <a:r>
              <a:rPr lang="es-GT" sz="2000" dirty="0"/>
              <a:t> </a:t>
            </a:r>
            <a:r>
              <a:rPr lang="es-GT" sz="2000" dirty="0" smtClean="0"/>
              <a:t>      República cubiertos</a:t>
            </a:r>
          </a:p>
          <a:p>
            <a:pPr>
              <a:buClr>
                <a:srgbClr val="004C00"/>
              </a:buClr>
              <a:buFont typeface="Arial Unicode MS" panose="020B0604020202020204" pitchFamily="34" charset="-128"/>
              <a:buChar char="■"/>
            </a:pPr>
            <a:r>
              <a:rPr lang="es-GT" sz="2000" dirty="0"/>
              <a:t> </a:t>
            </a:r>
            <a:r>
              <a:rPr lang="es-GT" sz="2000" dirty="0" smtClean="0"/>
              <a:t>183,372 estudiantes atendidos en</a:t>
            </a:r>
          </a:p>
          <a:p>
            <a:pPr marL="0" indent="0">
              <a:buClr>
                <a:srgbClr val="004C00"/>
              </a:buClr>
              <a:buNone/>
            </a:pPr>
            <a:r>
              <a:rPr lang="es-GT" sz="2000" dirty="0"/>
              <a:t> </a:t>
            </a:r>
            <a:r>
              <a:rPr lang="es-GT" sz="2000" dirty="0" smtClean="0"/>
              <a:t>       manera presencial</a:t>
            </a:r>
          </a:p>
        </p:txBody>
      </p:sp>
      <p:sp>
        <p:nvSpPr>
          <p:cNvPr id="6" name="5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Clr>
                <a:schemeClr val="tx2">
                  <a:lumMod val="75000"/>
                </a:schemeClr>
              </a:buClr>
            </a:pPr>
            <a:endParaRPr lang="es-GT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6295" y="3032102"/>
            <a:ext cx="1575385" cy="1181538"/>
          </a:xfrm>
          <a:prstGeom prst="rect">
            <a:avLst/>
          </a:prstGeom>
          <a:noFill/>
        </p:spPr>
      </p:pic>
      <p:pic>
        <p:nvPicPr>
          <p:cNvPr id="9" name="10 Marcador de posición de imagen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65104"/>
            <a:ext cx="2400000" cy="18000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9866" y="2996952"/>
            <a:ext cx="1669117" cy="125183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101620"/>
            <a:ext cx="2400000" cy="1800000"/>
          </a:xfrm>
          <a:prstGeom prst="rect">
            <a:avLst/>
          </a:prstGeom>
          <a:noFill/>
        </p:spPr>
      </p:pic>
      <p:pic>
        <p:nvPicPr>
          <p:cNvPr id="2" name="Picture 2" descr="D:\Users\sdestrad\Desktop\Nuevos documentos SEF\FOTOS\SELECCIONADAS\ESCUELA NACIONAL DE CIENCIAS COMERCIALES, COATEPEQUE (1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76" y="4365104"/>
            <a:ext cx="32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02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11027</TotalTime>
  <Words>790</Words>
  <Application>Microsoft Office PowerPoint</Application>
  <PresentationFormat>Presentación en pantalla (4:3)</PresentationFormat>
  <Paragraphs>109</Paragraphs>
  <Slides>10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Arial Unicode MS</vt:lpstr>
      <vt:lpstr>Calibri</vt:lpstr>
      <vt:lpstr>Wingdings</vt:lpstr>
      <vt:lpstr>Tema de Office</vt:lpstr>
      <vt:lpstr>Presentación de PowerPoint</vt:lpstr>
      <vt:lpstr>Nuestro lema</vt:lpstr>
      <vt:lpstr>Nuestro papel</vt:lpstr>
      <vt:lpstr>Nuestros ejes de trabajo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sdestrad</cp:lastModifiedBy>
  <cp:revision>832</cp:revision>
  <cp:lastPrinted>2015-03-18T17:59:02Z</cp:lastPrinted>
  <dcterms:created xsi:type="dcterms:W3CDTF">2014-07-16T21:38:17Z</dcterms:created>
  <dcterms:modified xsi:type="dcterms:W3CDTF">2015-07-23T17:24:23Z</dcterms:modified>
</cp:coreProperties>
</file>